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0" r:id="rId2"/>
    <p:sldId id="263" r:id="rId3"/>
    <p:sldId id="264" r:id="rId4"/>
    <p:sldId id="267" r:id="rId5"/>
    <p:sldId id="268" r:id="rId6"/>
    <p:sldId id="269" r:id="rId7"/>
    <p:sldId id="270" r:id="rId8"/>
    <p:sldId id="275" r:id="rId9"/>
    <p:sldId id="271" r:id="rId10"/>
    <p:sldId id="272" r:id="rId11"/>
    <p:sldId id="277" r:id="rId12"/>
    <p:sldId id="266" r:id="rId13"/>
    <p:sldId id="265" r:id="rId1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68"/>
    <a:srgbClr val="339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8" autoAdjust="0"/>
    <p:restoredTop sz="93664" autoAdjust="0"/>
  </p:normalViewPr>
  <p:slideViewPr>
    <p:cSldViewPr>
      <p:cViewPr varScale="1">
        <p:scale>
          <a:sx n="112" d="100"/>
          <a:sy n="112" d="100"/>
        </p:scale>
        <p:origin x="90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6DAB3-1DD8-4139-A0B0-E8BAD7872A91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07D76-E7A0-407F-8677-58CBB22E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1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07D76-E7A0-407F-8677-58CBB22E15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80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07D76-E7A0-407F-8677-58CBB22E15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80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07D76-E7A0-407F-8677-58CBB22E15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7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07D76-E7A0-407F-8677-58CBB22E15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80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07D76-E7A0-407F-8677-58CBB22E15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8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07D76-E7A0-407F-8677-58CBB22E15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80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07D76-E7A0-407F-8677-58CBB22E15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8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07D76-E7A0-407F-8677-58CBB22E15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8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07D76-E7A0-407F-8677-58CBB22E15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8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07D76-E7A0-407F-8677-58CBB22E15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80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07D76-E7A0-407F-8677-58CBB22E15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80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07D76-E7A0-407F-8677-58CBB22E15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80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07D76-E7A0-407F-8677-58CBB22E15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80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AE70-9609-404A-BFE1-DA16CDC8ED7F}" type="datetime1">
              <a:rPr lang="en-US" smtClean="0"/>
              <a:t>4/27/2016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93F65-CF61-4CD6-8FF4-92DDE9382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6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81A5E-2FE2-4D05-8481-21CC331504BB}" type="datetime1">
              <a:rPr lang="en-US" smtClean="0"/>
              <a:t>4/27/2016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93F65-CF61-4CD6-8FF4-92DDE9382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04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ECE1F-F465-485D-96CE-875B8A0DCCEC}" type="datetime1">
              <a:rPr lang="en-US" smtClean="0"/>
              <a:t>4/27/2016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93F65-CF61-4CD6-8FF4-92DDE9382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4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A28-AEC8-4814-B26A-FAE037992EDA}" type="datetime1">
              <a:rPr lang="en-US" smtClean="0"/>
              <a:t>4/27/2016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93F65-CF61-4CD6-8FF4-92DDE9382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2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F1FC-FC88-4E13-9E43-71A975D172BC}" type="datetime1">
              <a:rPr lang="en-US" smtClean="0"/>
              <a:t>4/27/2016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93F65-CF61-4CD6-8FF4-92DDE9382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8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0AAC1-3728-4901-8998-AC0D8443687B}" type="datetime1">
              <a:rPr lang="en-US" smtClean="0"/>
              <a:t>4/27/2016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93F65-CF61-4CD6-8FF4-92DDE9382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8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480E2-C93E-485D-8D22-91EE1B0A212F}" type="datetime1">
              <a:rPr lang="en-US" smtClean="0"/>
              <a:t>4/27/2016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93F65-CF61-4CD6-8FF4-92DDE9382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6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E4202-4AB9-40CA-AF36-DA7E5CCDF47F}" type="datetime1">
              <a:rPr lang="en-US" smtClean="0"/>
              <a:t>4/27/2016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93F65-CF61-4CD6-8FF4-92DDE9382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3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9A13F-3AE1-4138-8056-05F554CBDD53}" type="datetime1">
              <a:rPr lang="en-US" smtClean="0"/>
              <a:t>4/27/2016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93F65-CF61-4CD6-8FF4-92DDE9382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74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CEBC2-7B6A-4808-B1FD-684BC86821F5}" type="datetime1">
              <a:rPr lang="en-US" smtClean="0"/>
              <a:t>4/27/2016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93F65-CF61-4CD6-8FF4-92DDE9382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01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F65A-9CDD-4DED-950A-205002CA7F36}" type="datetime1">
              <a:rPr lang="en-US" smtClean="0"/>
              <a:t>4/27/2016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93F65-CF61-4CD6-8FF4-92DDE9382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6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65FFC-95A7-425D-ABAB-77EEEEE84DA8}" type="datetime1">
              <a:rPr lang="en-US" smtClean="0"/>
              <a:t>4/27/2016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93F65-CF61-4CD6-8FF4-92DDE9382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53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44468"/>
            <a:ext cx="9180512" cy="6056524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/>
            </a:outerShdw>
            <a:reflection endPos="65000" dist="50800" dir="5400000" sy="-100000" algn="bl" rotWithShape="0"/>
          </a:effectLst>
        </p:spPr>
      </p:pic>
      <p:grpSp>
        <p:nvGrpSpPr>
          <p:cNvPr id="2" name="그룹 1"/>
          <p:cNvGrpSpPr/>
          <p:nvPr/>
        </p:nvGrpSpPr>
        <p:grpSpPr>
          <a:xfrm>
            <a:off x="653246" y="1471092"/>
            <a:ext cx="7837509" cy="2664296"/>
            <a:chOff x="653246" y="1491630"/>
            <a:chExt cx="7837509" cy="2664296"/>
          </a:xfrm>
        </p:grpSpPr>
        <p:sp>
          <p:nvSpPr>
            <p:cNvPr id="20" name="직사각형 19"/>
            <p:cNvSpPr/>
            <p:nvPr/>
          </p:nvSpPr>
          <p:spPr>
            <a:xfrm>
              <a:off x="6677437" y="3140263"/>
              <a:ext cx="1813318" cy="101566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58389" y="3186429"/>
              <a:ext cx="1651414" cy="923330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b="1" dirty="0" smtClean="0">
                  <a:ln w="12700">
                    <a:noFill/>
                    <a:prstDash val="solid"/>
                  </a:ln>
                  <a:latin typeface="+mn-ea"/>
                </a:rPr>
                <a:t>서울대 </a:t>
              </a:r>
              <a:r>
                <a:rPr lang="ko-KR" altLang="en-US" b="1" cap="none" spc="0" dirty="0" smtClean="0">
                  <a:ln w="12700">
                    <a:noFill/>
                    <a:prstDash val="solid"/>
                  </a:ln>
                  <a:latin typeface="+mn-ea"/>
                </a:rPr>
                <a:t>김동건</a:t>
              </a:r>
              <a:endParaRPr lang="en-US" altLang="ko-KR" b="1" cap="none" spc="0" dirty="0" smtClean="0">
                <a:ln w="12700">
                  <a:noFill/>
                  <a:prstDash val="solid"/>
                </a:ln>
                <a:latin typeface="+mn-ea"/>
              </a:endParaRPr>
            </a:p>
            <a:p>
              <a:pPr algn="ctr"/>
              <a:r>
                <a:rPr lang="ko-KR" altLang="en-US" b="1" dirty="0" smtClean="0">
                  <a:ln w="12700">
                    <a:noFill/>
                    <a:prstDash val="solid"/>
                  </a:ln>
                  <a:latin typeface="+mn-ea"/>
                </a:rPr>
                <a:t>서울대 박소희</a:t>
              </a:r>
              <a:endParaRPr lang="en-US" altLang="ko-KR" b="1" dirty="0" smtClean="0">
                <a:ln w="12700">
                  <a:noFill/>
                  <a:prstDash val="solid"/>
                </a:ln>
                <a:latin typeface="+mn-ea"/>
              </a:endParaRPr>
            </a:p>
            <a:p>
              <a:pPr algn="ctr"/>
              <a:r>
                <a:rPr lang="ko-KR" altLang="en-US" b="1" dirty="0" smtClean="0">
                  <a:ln w="12700">
                    <a:noFill/>
                    <a:prstDash val="solid"/>
                  </a:ln>
                  <a:latin typeface="+mn-ea"/>
                </a:rPr>
                <a:t>예일대 최원호</a:t>
              </a:r>
              <a:endParaRPr lang="en-US" altLang="ko-KR" b="1" dirty="0" smtClean="0">
                <a:ln w="12700">
                  <a:noFill/>
                  <a:prstDash val="solid"/>
                </a:ln>
                <a:latin typeface="+mn-ea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53246" y="1491630"/>
              <a:ext cx="7837509" cy="93202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53246" y="1634476"/>
              <a:ext cx="7837508" cy="646331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pPr algn="ctr"/>
              <a:r>
                <a:rPr lang="en-US" altLang="ko-KR" sz="3600" b="1" dirty="0" smtClean="0">
                  <a:ln w="12700">
                    <a:noFill/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Stochastic Volatility </a:t>
              </a:r>
              <a:r>
                <a:rPr lang="ko-KR" altLang="en-US" sz="3600" b="1" dirty="0" smtClean="0">
                  <a:ln w="12700">
                    <a:noFill/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기반 </a:t>
              </a:r>
              <a:r>
                <a:rPr lang="en-US" altLang="ko-KR" sz="3600" b="1" dirty="0" smtClean="0">
                  <a:ln w="12700">
                    <a:noFill/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XVA </a:t>
              </a:r>
              <a:r>
                <a:rPr lang="ko-KR" altLang="en-US" sz="3600" b="1" dirty="0" smtClean="0">
                  <a:ln w="12700">
                    <a:noFill/>
                    <a:prstDash val="solid"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연구</a:t>
              </a:r>
              <a:endParaRPr lang="en-US" altLang="ko-KR" sz="3600" b="1" cap="none" spc="0" dirty="0">
                <a:ln w="12700">
                  <a:noFill/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53270" y="2456309"/>
              <a:ext cx="7837200" cy="36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3" name="직사각형 19"/>
            <p:cNvSpPr/>
            <p:nvPr/>
          </p:nvSpPr>
          <p:spPr>
            <a:xfrm>
              <a:off x="4864119" y="3140263"/>
              <a:ext cx="1813318" cy="101566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직사각형 18"/>
            <p:cNvSpPr/>
            <p:nvPr/>
          </p:nvSpPr>
          <p:spPr>
            <a:xfrm>
              <a:off x="4983636" y="3324928"/>
              <a:ext cx="1569660" cy="646331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b="1" dirty="0" smtClean="0">
                  <a:ln w="12700">
                    <a:noFill/>
                    <a:prstDash val="solid"/>
                  </a:ln>
                  <a:latin typeface="+mn-ea"/>
                </a:rPr>
                <a:t>팀명</a:t>
              </a:r>
              <a:r>
                <a:rPr lang="en-US" altLang="ko-KR" b="1" dirty="0" smtClean="0">
                  <a:ln w="12700">
                    <a:noFill/>
                    <a:prstDash val="solid"/>
                  </a:ln>
                  <a:latin typeface="+mn-ea"/>
                </a:rPr>
                <a:t>:</a:t>
              </a:r>
            </a:p>
            <a:p>
              <a:pPr algn="ctr"/>
              <a:r>
                <a:rPr lang="ko-KR" altLang="en-US" b="1" dirty="0" smtClean="0">
                  <a:ln w="12700">
                    <a:noFill/>
                    <a:prstDash val="solid"/>
                  </a:ln>
                  <a:latin typeface="+mn-ea"/>
                </a:rPr>
                <a:t>소희미국가자</a:t>
              </a:r>
              <a:endParaRPr lang="en-US" altLang="ko-KR" b="1" dirty="0" smtClean="0">
                <a:ln w="12700">
                  <a:noFill/>
                  <a:prstDash val="solid"/>
                </a:ln>
                <a:latin typeface="+mn-ea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36998" y="5941383"/>
            <a:ext cx="2796625" cy="253916"/>
          </a:xfrm>
          <a:prstGeom prst="rect">
            <a:avLst/>
          </a:prstGeom>
          <a:noFill/>
        </p:spPr>
        <p:txBody>
          <a:bodyPr wrap="none" lIns="54000" rtlCol="0">
            <a:spAutoFit/>
          </a:bodyPr>
          <a:lstStyle/>
          <a:p>
            <a:r>
              <a:rPr lang="en-US" altLang="ko-KR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Finance Case</a:t>
            </a:r>
            <a:r>
              <a:rPr lang="en-US" altLang="ko-KR" sz="1050" b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Research Club 2016 Spring</a:t>
            </a:r>
          </a:p>
        </p:txBody>
      </p:sp>
      <p:sp>
        <p:nvSpPr>
          <p:cNvPr id="33" name="직사각형 5"/>
          <p:cNvSpPr/>
          <p:nvPr/>
        </p:nvSpPr>
        <p:spPr>
          <a:xfrm>
            <a:off x="636998" y="6202935"/>
            <a:ext cx="8507002" cy="82194"/>
          </a:xfrm>
          <a:prstGeom prst="rect">
            <a:avLst/>
          </a:prstGeom>
          <a:solidFill>
            <a:srgbClr val="567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951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5076239"/>
            <a:chOff x="0" y="0"/>
            <a:chExt cx="9144000" cy="5076239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652136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66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117" t="-547714" r="-45041" b="-20137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435" y="51470"/>
              <a:ext cx="7837508" cy="523220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28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5. </a:t>
              </a:r>
              <a:r>
                <a:rPr lang="ko-KR" altLang="en-US" sz="28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연 구  결 과 </a:t>
              </a:r>
              <a:r>
                <a:rPr lang="en-US" altLang="ko-KR" sz="28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(cont’d)</a:t>
              </a:r>
              <a:endParaRPr lang="en-US" altLang="ko-KR" sz="2800" b="1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766530" y="4845407"/>
              <a:ext cx="360040" cy="230832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900" cap="none" spc="0" dirty="0" smtClean="0">
                  <a:ln w="12700">
                    <a:noFill/>
                    <a:prstDash val="solid"/>
                  </a:ln>
                  <a:latin typeface="+mn-ea"/>
                </a:rPr>
                <a:t>8</a:t>
              </a:r>
              <a:endParaRPr lang="en-US" altLang="ko-KR" sz="900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9568" y="981445"/>
              <a:ext cx="5288536" cy="45719"/>
            </a:xfrm>
            <a:prstGeom prst="rect">
              <a:avLst/>
            </a:prstGeom>
            <a:solidFill>
              <a:srgbClr val="00386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51544" y="740455"/>
              <a:ext cx="5256560" cy="276999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12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SABR Model</a:t>
              </a:r>
              <a:r>
                <a:rPr lang="ko-KR" altLang="en-US" sz="12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과 </a:t>
              </a:r>
              <a:r>
                <a:rPr lang="en-US" altLang="ko-KR" sz="1200" b="1" dirty="0" err="1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Heston</a:t>
              </a:r>
              <a:r>
                <a:rPr lang="en-US" altLang="ko-KR" sz="12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 Model</a:t>
              </a:r>
              <a:r>
                <a:rPr lang="ko-KR" altLang="en-US" sz="12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의 추정결과 비교 </a:t>
              </a:r>
              <a:endParaRPr lang="en-US" altLang="ko-KR" sz="1200" b="1" cap="none" spc="0" dirty="0">
                <a:ln w="12700">
                  <a:noFill/>
                  <a:prstDash val="solid"/>
                </a:ln>
                <a:solidFill>
                  <a:srgbClr val="003868"/>
                </a:solidFill>
                <a:latin typeface="+mn-ea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83316" y="1059582"/>
              <a:ext cx="5080772" cy="3842853"/>
              <a:chOff x="571348" y="1105161"/>
              <a:chExt cx="5080772" cy="3842853"/>
            </a:xfrm>
          </p:grpSpPr>
          <p:pic>
            <p:nvPicPr>
              <p:cNvPr id="24" name="Picture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348" y="3050814"/>
                <a:ext cx="2529789" cy="1897200"/>
              </a:xfrm>
              <a:prstGeom prst="rect">
                <a:avLst/>
              </a:prstGeom>
            </p:spPr>
          </p:pic>
          <p:pic>
            <p:nvPicPr>
              <p:cNvPr id="29" name="Picture 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2331" y="3050814"/>
                <a:ext cx="2529789" cy="1897200"/>
              </a:xfrm>
              <a:prstGeom prst="rect">
                <a:avLst/>
              </a:prstGeom>
            </p:spPr>
          </p:pic>
          <p:pic>
            <p:nvPicPr>
              <p:cNvPr id="33" name="Picture 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348" y="1105161"/>
                <a:ext cx="2529789" cy="1897200"/>
              </a:xfrm>
              <a:prstGeom prst="rect">
                <a:avLst/>
              </a:prstGeom>
            </p:spPr>
          </p:pic>
          <p:pic>
            <p:nvPicPr>
              <p:cNvPr id="34" name="Picture 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2331" y="1105161"/>
                <a:ext cx="2529789" cy="1897200"/>
              </a:xfrm>
              <a:prstGeom prst="rect">
                <a:avLst/>
              </a:prstGeom>
            </p:spPr>
          </p:pic>
        </p:grpSp>
        <p:sp>
          <p:nvSpPr>
            <p:cNvPr id="37" name="직사각형 36"/>
            <p:cNvSpPr/>
            <p:nvPr/>
          </p:nvSpPr>
          <p:spPr>
            <a:xfrm>
              <a:off x="5652480" y="981445"/>
              <a:ext cx="3240000" cy="45719"/>
            </a:xfrm>
            <a:prstGeom prst="rect">
              <a:avLst/>
            </a:prstGeom>
            <a:solidFill>
              <a:srgbClr val="00386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652480" y="740455"/>
              <a:ext cx="3240000" cy="276999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ko-KR" altLang="en-US" sz="12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시뮬레이션 결과 요약</a:t>
              </a:r>
              <a:endParaRPr lang="en-US" altLang="ko-KR" sz="1200" b="1" cap="none" spc="0" dirty="0">
                <a:ln w="12700">
                  <a:noFill/>
                  <a:prstDash val="solid"/>
                </a:ln>
                <a:solidFill>
                  <a:srgbClr val="003868"/>
                </a:solidFill>
                <a:latin typeface="+mn-ea"/>
              </a:endParaRPr>
            </a:p>
          </p:txBody>
        </p:sp>
        <p:pic>
          <p:nvPicPr>
            <p:cNvPr id="5121" name="Picture 1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0379" y="1075044"/>
              <a:ext cx="3234683" cy="312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915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9144000" cy="5076239"/>
            <a:chOff x="0" y="0"/>
            <a:chExt cx="9144000" cy="5076239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652136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66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117" t="-547714" r="-45041" b="-20137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435" y="51470"/>
              <a:ext cx="7837508" cy="523220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ko-KR" altLang="en-US" sz="28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결론</a:t>
              </a:r>
              <a:endParaRPr lang="en-US" altLang="ko-KR" sz="2800" b="1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766530" y="4845407"/>
              <a:ext cx="360040" cy="230832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900" dirty="0" smtClean="0">
                  <a:ln w="12700">
                    <a:noFill/>
                    <a:prstDash val="solid"/>
                  </a:ln>
                  <a:latin typeface="+mn-ea"/>
                </a:rPr>
                <a:t>9</a:t>
              </a:r>
              <a:endParaRPr lang="en-US" altLang="ko-KR" sz="900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41784" y="878106"/>
              <a:ext cx="8460432" cy="3277820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pPr marL="361950" indent="-361950">
                <a:lnSpc>
                  <a:spcPct val="150000"/>
                </a:lnSpc>
                <a:buAutoNum type="arabicPeriod"/>
              </a:pPr>
              <a:r>
                <a:rPr lang="en-US" altLang="ko-KR" sz="28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GBM</a:t>
              </a:r>
              <a:r>
                <a:rPr lang="ko-KR" altLang="en-US" sz="28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과 </a:t>
              </a:r>
              <a:r>
                <a:rPr lang="en-US" altLang="ko-KR" sz="28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SV</a:t>
              </a:r>
              <a:r>
                <a:rPr lang="ko-KR" altLang="en-US" sz="28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의 </a:t>
              </a:r>
              <a:r>
                <a:rPr lang="en-US" altLang="ko-KR" sz="28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XVA</a:t>
              </a:r>
              <a:r>
                <a:rPr lang="ko-KR" altLang="en-US" sz="28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는</a:t>
              </a:r>
              <a:r>
                <a:rPr lang="en-US" altLang="ko-KR" sz="28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 </a:t>
              </a:r>
              <a:r>
                <a:rPr lang="ko-KR" altLang="en-US" sz="28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동일</a:t>
              </a:r>
              <a:endParaRPr lang="en-US" altLang="ko-KR" sz="2800" b="1" dirty="0" smtClean="0">
                <a:ln w="12700">
                  <a:noFill/>
                  <a:prstDash val="solid"/>
                </a:ln>
                <a:solidFill>
                  <a:srgbClr val="003868"/>
                </a:solidFill>
                <a:latin typeface="+mn-ea"/>
              </a:endParaRPr>
            </a:p>
            <a:p>
              <a:pPr marL="361950" lvl="1" indent="-361950">
                <a:lnSpc>
                  <a:spcPct val="150000"/>
                </a:lnSpc>
              </a:pPr>
              <a:r>
                <a:rPr lang="en-US" altLang="ko-KR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	SV</a:t>
              </a:r>
              <a:r>
                <a:rPr lang="ko-KR" altLang="en-US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모형으로 시장 분석 시 </a:t>
              </a:r>
              <a:r>
                <a:rPr lang="en-US" altLang="ko-KR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GBM</a:t>
              </a:r>
              <a:r>
                <a:rPr lang="ko-KR" altLang="en-US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의 </a:t>
              </a:r>
              <a:r>
                <a:rPr lang="en-US" altLang="ko-KR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XVA</a:t>
              </a:r>
              <a:r>
                <a:rPr lang="ko-KR" altLang="en-US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연구 이용가능</a:t>
              </a:r>
              <a:endParaRPr lang="en-US" altLang="ko-KR" sz="1000" b="1" dirty="0" smtClean="0">
                <a:ln w="12700">
                  <a:noFill/>
                  <a:prstDash val="solid"/>
                </a:ln>
                <a:solidFill>
                  <a:srgbClr val="003868"/>
                </a:solidFill>
                <a:latin typeface="+mn-ea"/>
              </a:endParaRPr>
            </a:p>
            <a:p>
              <a:pPr marL="361950" indent="-361950">
                <a:lnSpc>
                  <a:spcPct val="150000"/>
                </a:lnSpc>
                <a:buAutoNum type="arabicPeriod"/>
              </a:pPr>
              <a:r>
                <a:rPr lang="en-US" altLang="ko-KR" sz="2800" b="1" cap="none" spc="0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Stochastic Volatility </a:t>
              </a:r>
              <a:r>
                <a:rPr lang="ko-KR" altLang="en-US" sz="2800" b="1" cap="none" spc="0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모델의 도입</a:t>
              </a:r>
              <a:r>
                <a:rPr lang="en-US" altLang="ko-KR" sz="2800" b="1" cap="none" spc="0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  </a:t>
              </a:r>
            </a:p>
            <a:p>
              <a:pPr marL="361950" lvl="1" indent="-361950">
                <a:lnSpc>
                  <a:spcPct val="150000"/>
                </a:lnSpc>
              </a:pPr>
              <a:r>
                <a:rPr lang="en-US" altLang="ko-KR" b="1" i="1" cap="none" spc="0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	Robert Engle </a:t>
              </a:r>
              <a:r>
                <a:rPr lang="ko-KR" altLang="en-US" b="1" i="1" cap="none" spc="0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교수가 </a:t>
              </a:r>
              <a:r>
                <a:rPr lang="en-US" altLang="ko-KR" b="1" i="1" cap="none" spc="0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KIKO </a:t>
              </a:r>
              <a:r>
                <a:rPr lang="ko-KR" altLang="en-US" b="1" i="1" cap="none" spc="0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재판에서 </a:t>
              </a:r>
              <a:r>
                <a:rPr lang="en-US" altLang="ko-KR" b="1" i="1" cap="none" spc="0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SV </a:t>
              </a:r>
              <a:r>
                <a:rPr lang="ko-KR" altLang="en-US" b="1" i="1" cap="none" spc="0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모형 중 </a:t>
              </a:r>
              <a:r>
                <a:rPr lang="en-US" altLang="ko-KR" b="1" i="1" cap="none" spc="0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Heston </a:t>
              </a:r>
              <a:r>
                <a:rPr lang="ko-KR" altLang="en-US" b="1" i="1" cap="none" spc="0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모형 이용</a:t>
              </a:r>
              <a:endParaRPr lang="en-US" altLang="ko-KR" sz="1000" b="1" i="1" cap="none" spc="0" dirty="0" smtClean="0">
                <a:ln w="12700">
                  <a:noFill/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361950" indent="-361950">
                <a:lnSpc>
                  <a:spcPct val="150000"/>
                </a:lnSpc>
                <a:buAutoNum type="arabicPeriod"/>
              </a:pPr>
              <a:r>
                <a:rPr lang="ko-KR" altLang="en-US" sz="28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수치해석적 방법 연구 필요</a:t>
              </a:r>
              <a:endParaRPr lang="en-US" altLang="ko-KR" sz="2800" b="1" dirty="0" smtClean="0">
                <a:ln w="12700">
                  <a:noFill/>
                  <a:prstDash val="solid"/>
                </a:ln>
                <a:solidFill>
                  <a:srgbClr val="003868"/>
                </a:solidFill>
                <a:latin typeface="+mn-ea"/>
              </a:endParaRPr>
            </a:p>
            <a:p>
              <a:pPr marL="361950" lvl="1" indent="-361950">
                <a:lnSpc>
                  <a:spcPct val="150000"/>
                </a:lnSpc>
              </a:pPr>
              <a:r>
                <a:rPr lang="ko-KR" altLang="en-US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   공식은 </a:t>
              </a:r>
              <a:r>
                <a:rPr lang="ko-KR" altLang="en-US" b="1" i="1" dirty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같아도 차원이 높아지고 계산이 </a:t>
              </a:r>
              <a:r>
                <a:rPr lang="ko-KR" altLang="en-US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많아진다</a:t>
              </a:r>
              <a:endParaRPr lang="en-US" altLang="ko-KR" sz="2800" b="1" dirty="0" smtClean="0">
                <a:ln w="12700">
                  <a:noFill/>
                  <a:prstDash val="solid"/>
                </a:ln>
                <a:solidFill>
                  <a:srgbClr val="003868"/>
                </a:solidFill>
                <a:latin typeface="+mn-ea"/>
              </a:endParaRPr>
            </a:p>
          </p:txBody>
        </p:sp>
      </p:grpSp>
      <p:sp>
        <p:nvSpPr>
          <p:cNvPr id="7" name="직사각형 1"/>
          <p:cNvSpPr/>
          <p:nvPr/>
        </p:nvSpPr>
        <p:spPr>
          <a:xfrm>
            <a:off x="252000" y="4330752"/>
            <a:ext cx="8640000" cy="557250"/>
          </a:xfrm>
          <a:prstGeom prst="rect">
            <a:avLst/>
          </a:prstGeom>
          <a:solidFill>
            <a:srgbClr val="003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직사각형 22"/>
          <p:cNvSpPr/>
          <p:nvPr/>
        </p:nvSpPr>
        <p:spPr>
          <a:xfrm>
            <a:off x="503560" y="4316990"/>
            <a:ext cx="8136880" cy="584775"/>
          </a:xfrm>
          <a:prstGeom prst="rect">
            <a:avLst/>
          </a:prstGeom>
          <a:noFill/>
          <a:effectLst>
            <a:outerShdw dist="50800" dir="5400000" sx="1000" sy="1000" algn="ctr" rotWithShape="0">
              <a:schemeClr val="bg1"/>
            </a:outerShdw>
          </a:effectLst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altLang="ko-KR" sz="1600" b="1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latin typeface="+mn-ea"/>
              </a:rPr>
              <a:t>Tenor Basis, CSA discounting </a:t>
            </a:r>
            <a:r>
              <a:rPr lang="ko-KR" altLang="en-US" sz="1600" b="1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latin typeface="+mn-ea"/>
              </a:rPr>
              <a:t>등의 대한 연구 및 </a:t>
            </a:r>
            <a:r>
              <a:rPr lang="en-US" altLang="ko-KR" sz="1600" b="1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latin typeface="+mn-ea"/>
              </a:rPr>
              <a:t>XVA </a:t>
            </a:r>
            <a:r>
              <a:rPr lang="ko-KR" altLang="en-US" sz="1600" b="1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latin typeface="+mn-ea"/>
              </a:rPr>
              <a:t>수치해석적 방법론에 대한 추가적인 연구가 지속되어야 한다</a:t>
            </a:r>
            <a:endParaRPr lang="en-US" altLang="ko-KR" sz="1600" b="1" dirty="0" smtClean="0">
              <a:ln w="12700">
                <a:noFill/>
                <a:prstDash val="solid"/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667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9144000" cy="5076239"/>
            <a:chOff x="0" y="0"/>
            <a:chExt cx="9144000" cy="5076239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652136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66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117" t="-547714" r="-45041" b="-20137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51520" y="51470"/>
              <a:ext cx="7837508" cy="523220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ko-KR" altLang="en-US" sz="28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참  고  문  헌</a:t>
              </a:r>
              <a:endParaRPr lang="en-US" altLang="ko-KR" sz="2800" b="1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51520" y="1056798"/>
              <a:ext cx="8856984" cy="3273624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vi-VN" altLang="ko-KR" sz="1000" dirty="0">
                  <a:ln w="12700">
                    <a:noFill/>
                    <a:prstDash val="solid"/>
                  </a:ln>
                  <a:latin typeface="+mn-ea"/>
                </a:rPr>
                <a:t>Black, F., and M. Scholes, 1973, The pricing of options and corporate liabilities, Journal of Political Economy 81, 631-659.</a:t>
              </a:r>
            </a:p>
            <a:p>
              <a:endParaRPr lang="vi-VN" altLang="ko-KR" sz="500" dirty="0" smtClean="0">
                <a:ln w="12700">
                  <a:noFill/>
                  <a:prstDash val="solid"/>
                </a:ln>
                <a:latin typeface="+mn-ea"/>
              </a:endParaRPr>
            </a:p>
            <a:p>
              <a:r>
                <a:rPr lang="vi-VN" altLang="ko-KR" sz="1000" dirty="0" smtClean="0">
                  <a:ln w="12700">
                    <a:noFill/>
                    <a:prstDash val="solid"/>
                  </a:ln>
                  <a:latin typeface="+mn-ea"/>
                </a:rPr>
                <a:t>Breeden</a:t>
              </a:r>
              <a:r>
                <a:rPr lang="vi-VN" altLang="ko-KR" sz="1000" dirty="0">
                  <a:ln w="12700">
                    <a:noFill/>
                    <a:prstDash val="solid"/>
                  </a:ln>
                  <a:latin typeface="+mn-ea"/>
                </a:rPr>
                <a:t>, D., and R. Litzenberger, 1978, Prices of state-contingent claims implicit in option prices, Journal of Business 51, 621-651.</a:t>
              </a:r>
            </a:p>
            <a:p>
              <a:endParaRPr lang="vi-VN" altLang="ko-KR" sz="500" dirty="0" smtClean="0">
                <a:ln w="12700">
                  <a:noFill/>
                  <a:prstDash val="solid"/>
                </a:ln>
                <a:latin typeface="+mn-ea"/>
              </a:endParaRPr>
            </a:p>
            <a:p>
              <a:r>
                <a:rPr lang="vi-VN" altLang="ko-KR" sz="1000" dirty="0" smtClean="0">
                  <a:ln w="12700">
                    <a:noFill/>
                    <a:prstDash val="solid"/>
                  </a:ln>
                  <a:latin typeface="+mn-ea"/>
                </a:rPr>
                <a:t>Carr</a:t>
              </a:r>
              <a:r>
                <a:rPr lang="vi-VN" altLang="ko-KR" sz="1000" dirty="0">
                  <a:ln w="12700">
                    <a:noFill/>
                    <a:prstDash val="solid"/>
                  </a:ln>
                  <a:latin typeface="+mn-ea"/>
                </a:rPr>
                <a:t>, Peter, and Madan, Dilip B., 1999, Option valuation using the fast Fourier transform, The Journal of Computational Finance 2(4), 61-73</a:t>
              </a:r>
            </a:p>
            <a:p>
              <a:endParaRPr lang="vi-VN" altLang="ko-KR" sz="500" dirty="0" smtClean="0">
                <a:ln w="12700">
                  <a:noFill/>
                  <a:prstDash val="solid"/>
                </a:ln>
                <a:latin typeface="+mn-ea"/>
              </a:endParaRPr>
            </a:p>
            <a:p>
              <a:r>
                <a:rPr lang="vi-VN" altLang="ko-KR" sz="1000" dirty="0" smtClean="0">
                  <a:ln w="12700">
                    <a:noFill/>
                    <a:prstDash val="solid"/>
                  </a:ln>
                  <a:latin typeface="+mn-ea"/>
                </a:rPr>
                <a:t>Cox</a:t>
              </a:r>
              <a:r>
                <a:rPr lang="vi-VN" altLang="ko-KR" sz="1000" dirty="0">
                  <a:ln w="12700">
                    <a:noFill/>
                    <a:prstDash val="solid"/>
                  </a:ln>
                  <a:latin typeface="+mn-ea"/>
                </a:rPr>
                <a:t>, John C., Jonathan E. Ingersoll, and Steven A. Ross, 1985, A theory of the term structure of interest rates, Econometrica 53, 385-407.</a:t>
              </a:r>
            </a:p>
            <a:p>
              <a:endParaRPr lang="vi-VN" altLang="ko-KR" sz="500" dirty="0" smtClean="0">
                <a:ln w="12700">
                  <a:noFill/>
                  <a:prstDash val="solid"/>
                </a:ln>
                <a:latin typeface="+mn-ea"/>
              </a:endParaRPr>
            </a:p>
            <a:p>
              <a:r>
                <a:rPr lang="vi-VN" altLang="ko-KR" sz="1000" dirty="0" smtClean="0">
                  <a:ln w="12700">
                    <a:noFill/>
                    <a:prstDash val="solid"/>
                  </a:ln>
                  <a:latin typeface="+mn-ea"/>
                </a:rPr>
                <a:t>Hull</a:t>
              </a:r>
              <a:r>
                <a:rPr lang="vi-VN" altLang="ko-KR" sz="1000" dirty="0">
                  <a:ln w="12700">
                    <a:noFill/>
                    <a:prstDash val="solid"/>
                  </a:ln>
                  <a:latin typeface="+mn-ea"/>
                </a:rPr>
                <a:t>, John, and White, Alan, 2012, The FVA Debate, Risk July, 83-85.</a:t>
              </a:r>
            </a:p>
            <a:p>
              <a:endParaRPr lang="vi-VN" altLang="ko-KR" sz="500" dirty="0" smtClean="0">
                <a:ln w="12700">
                  <a:noFill/>
                  <a:prstDash val="solid"/>
                </a:ln>
                <a:latin typeface="+mn-ea"/>
              </a:endParaRPr>
            </a:p>
            <a:p>
              <a:r>
                <a:rPr lang="vi-VN" altLang="ko-KR" sz="1000" dirty="0" smtClean="0">
                  <a:ln w="12700">
                    <a:noFill/>
                    <a:prstDash val="solid"/>
                  </a:ln>
                  <a:latin typeface="+mn-ea"/>
                </a:rPr>
                <a:t>Burgard</a:t>
              </a:r>
              <a:r>
                <a:rPr lang="vi-VN" altLang="ko-KR" sz="1000" dirty="0">
                  <a:ln w="12700">
                    <a:noFill/>
                    <a:prstDash val="solid"/>
                  </a:ln>
                  <a:latin typeface="+mn-ea"/>
                </a:rPr>
                <a:t>, C., and M. Kjaer, 2013, Funding Costs Funding Strategies, Risk December, </a:t>
              </a:r>
              <a:r>
                <a:rPr lang="vi-VN" altLang="ko-KR" sz="1000" dirty="0" smtClean="0">
                  <a:ln w="12700">
                    <a:noFill/>
                    <a:prstDash val="solid"/>
                  </a:ln>
                  <a:latin typeface="+mn-ea"/>
                </a:rPr>
                <a:t>82-87</a:t>
              </a:r>
              <a:endParaRPr lang="en-US" altLang="ko-KR" sz="1000" dirty="0" smtClean="0">
                <a:ln w="12700">
                  <a:noFill/>
                  <a:prstDash val="solid"/>
                </a:ln>
                <a:latin typeface="+mn-ea"/>
              </a:endParaRPr>
            </a:p>
            <a:p>
              <a:endParaRPr lang="en-US" altLang="ko-KR" sz="500" dirty="0">
                <a:ln w="12700">
                  <a:noFill/>
                  <a:prstDash val="solid"/>
                </a:ln>
                <a:latin typeface="+mn-ea"/>
              </a:endParaRPr>
            </a:p>
            <a:p>
              <a:r>
                <a:rPr lang="vi-VN" altLang="ko-KR" sz="1000" dirty="0" smtClean="0">
                  <a:ln w="12700">
                    <a:noFill/>
                    <a:prstDash val="solid"/>
                  </a:ln>
                  <a:latin typeface="+mn-ea"/>
                </a:rPr>
                <a:t>Heston</a:t>
              </a:r>
              <a:r>
                <a:rPr lang="vi-VN" altLang="ko-KR" sz="1000" dirty="0">
                  <a:ln w="12700">
                    <a:noFill/>
                    <a:prstDash val="solid"/>
                  </a:ln>
                  <a:latin typeface="+mn-ea"/>
                </a:rPr>
                <a:t>, Steven L., 1993, A closed-form solution for options with stochastic volatility, with application to bond and currency options, Review of Financial Studies 6, 327-343.</a:t>
              </a:r>
            </a:p>
            <a:p>
              <a:endParaRPr lang="vi-VN" altLang="ko-KR" sz="500" dirty="0">
                <a:ln w="12700">
                  <a:noFill/>
                  <a:prstDash val="solid"/>
                </a:ln>
                <a:latin typeface="+mn-ea"/>
              </a:endParaRPr>
            </a:p>
            <a:p>
              <a:r>
                <a:rPr lang="vi-VN" altLang="ko-KR" sz="1000" dirty="0">
                  <a:ln w="12700">
                    <a:noFill/>
                    <a:prstDash val="solid"/>
                  </a:ln>
                  <a:latin typeface="+mn-ea"/>
                </a:rPr>
                <a:t>Hagan, Patrick S., Kumar, Deep, Lesniewski, Andrew S., and Woodward, Diana E., 2002, Managing Smile Risk, WILMOTT Magazine September, 84-108</a:t>
              </a:r>
            </a:p>
            <a:p>
              <a:endParaRPr lang="vi-VN" altLang="ko-KR" sz="500" dirty="0">
                <a:ln w="12700">
                  <a:noFill/>
                  <a:prstDash val="solid"/>
                </a:ln>
                <a:latin typeface="+mn-ea"/>
              </a:endParaRPr>
            </a:p>
            <a:p>
              <a:r>
                <a:rPr lang="vi-VN" altLang="ko-KR" sz="1000" dirty="0">
                  <a:ln w="12700">
                    <a:noFill/>
                    <a:prstDash val="solid"/>
                  </a:ln>
                  <a:latin typeface="+mn-ea"/>
                </a:rPr>
                <a:t>Gatheral, J., 2006, The Volatility Surface: A practitioner’s Guide. New York, NY: John Wiley &amp; Sons.</a:t>
              </a:r>
            </a:p>
            <a:p>
              <a:endParaRPr lang="vi-VN" altLang="ko-KR" sz="500" dirty="0">
                <a:ln w="12700">
                  <a:noFill/>
                  <a:prstDash val="solid"/>
                </a:ln>
                <a:latin typeface="+mn-ea"/>
              </a:endParaRPr>
            </a:p>
            <a:p>
              <a:r>
                <a:rPr lang="vi-VN" altLang="ko-KR" sz="1000" dirty="0">
                  <a:ln w="12700">
                    <a:noFill/>
                    <a:prstDash val="solid"/>
                  </a:ln>
                  <a:latin typeface="+mn-ea"/>
                </a:rPr>
                <a:t>Green, Andrew, 2016, XVA: Credit, Funding and Capital Valuation Adjustments. West Sussex, United Kingdom: John Wiley &amp; Sons.</a:t>
              </a:r>
            </a:p>
            <a:p>
              <a:endParaRPr lang="vi-VN" altLang="ko-KR" sz="500" dirty="0">
                <a:ln w="12700">
                  <a:noFill/>
                  <a:prstDash val="solid"/>
                </a:ln>
                <a:latin typeface="+mn-ea"/>
              </a:endParaRPr>
            </a:p>
            <a:p>
              <a:r>
                <a:rPr lang="vi-VN" altLang="ko-KR" sz="1000" dirty="0">
                  <a:ln w="12700">
                    <a:noFill/>
                    <a:prstDash val="solid"/>
                  </a:ln>
                  <a:latin typeface="+mn-ea"/>
                </a:rPr>
                <a:t>Paulot, Louis, 2009, Asymptotic Implied Volatility at the Second Order with Application to the SABR Model, Available at SSRN: http://ssrn.com/abstract=1413649 or http://dx.doi.org/10.2139/ssrn.1413649 </a:t>
              </a:r>
            </a:p>
            <a:p>
              <a:endParaRPr lang="vi-VN" altLang="ko-KR" sz="500" dirty="0">
                <a:ln w="12700">
                  <a:noFill/>
                  <a:prstDash val="solid"/>
                </a:ln>
                <a:latin typeface="+mn-ea"/>
              </a:endParaRPr>
            </a:p>
            <a:p>
              <a:r>
                <a:rPr lang="vi-VN" altLang="ko-KR" sz="1000" dirty="0" smtClean="0">
                  <a:ln w="12700">
                    <a:noFill/>
                    <a:prstDash val="solid"/>
                  </a:ln>
                  <a:latin typeface="+mn-ea"/>
                </a:rPr>
                <a:t>Remillard</a:t>
              </a:r>
              <a:r>
                <a:rPr lang="vi-VN" altLang="ko-KR" sz="1000" dirty="0">
                  <a:ln w="12700">
                    <a:noFill/>
                    <a:prstDash val="solid"/>
                  </a:ln>
                  <a:latin typeface="+mn-ea"/>
                </a:rPr>
                <a:t>, Bruno, 2013, Statistical Methods for Financial Engineering, Boca Raton, FL: CRC Press</a:t>
              </a:r>
              <a:r>
                <a:rPr lang="vi-VN" altLang="ko-KR" sz="1000" dirty="0" smtClean="0">
                  <a:ln w="12700">
                    <a:noFill/>
                    <a:prstDash val="solid"/>
                  </a:ln>
                  <a:latin typeface="+mn-ea"/>
                </a:rPr>
                <a:t>.</a:t>
              </a:r>
              <a:endParaRPr lang="en-US" altLang="ko-KR" sz="1000" dirty="0" smtClean="0">
                <a:ln w="12700">
                  <a:noFill/>
                  <a:prstDash val="solid"/>
                </a:ln>
                <a:latin typeface="+mn-ea"/>
              </a:endParaRPr>
            </a:p>
            <a:p>
              <a:endParaRPr lang="vi-VN" altLang="ko-KR" sz="500" dirty="0">
                <a:ln w="12700">
                  <a:noFill/>
                  <a:prstDash val="solid"/>
                </a:ln>
                <a:latin typeface="+mn-ea"/>
              </a:endParaRPr>
            </a:p>
            <a:p>
              <a:r>
                <a:rPr lang="ko-KR" altLang="en-US" sz="1000" dirty="0">
                  <a:ln w="12700">
                    <a:noFill/>
                    <a:prstDash val="solid"/>
                  </a:ln>
                  <a:latin typeface="+mn-ea"/>
                </a:rPr>
                <a:t>김주철 </a:t>
              </a:r>
              <a:r>
                <a:rPr lang="en-US" altLang="ko-KR" sz="1000" dirty="0">
                  <a:ln w="12700">
                    <a:noFill/>
                    <a:prstDash val="solid"/>
                  </a:ln>
                  <a:latin typeface="+mn-ea"/>
                </a:rPr>
                <a:t>&amp; </a:t>
              </a:r>
              <a:r>
                <a:rPr lang="ko-KR" altLang="en-US" sz="1000" dirty="0">
                  <a:ln w="12700">
                    <a:noFill/>
                    <a:prstDash val="solid"/>
                  </a:ln>
                  <a:latin typeface="+mn-ea"/>
                </a:rPr>
                <a:t>김미선</a:t>
              </a:r>
              <a:r>
                <a:rPr lang="en-US" altLang="ko-KR" sz="1000" dirty="0">
                  <a:ln w="12700">
                    <a:noFill/>
                    <a:prstDash val="solid"/>
                  </a:ln>
                  <a:latin typeface="+mn-ea"/>
                </a:rPr>
                <a:t>, 2015, </a:t>
              </a:r>
              <a:r>
                <a:rPr lang="ko-KR" altLang="en-US" sz="1000" dirty="0">
                  <a:ln w="12700">
                    <a:noFill/>
                    <a:prstDash val="solid"/>
                  </a:ln>
                  <a:latin typeface="+mn-ea"/>
                </a:rPr>
                <a:t>글로벌 금융위기 이후 파생상품 </a:t>
              </a:r>
              <a:r>
                <a:rPr lang="vi-VN" altLang="ko-KR" sz="1000" dirty="0">
                  <a:ln w="12700">
                    <a:noFill/>
                    <a:prstDash val="solid"/>
                  </a:ln>
                  <a:latin typeface="+mn-ea"/>
                </a:rPr>
                <a:t>Valuation</a:t>
              </a:r>
              <a:r>
                <a:rPr lang="ko-KR" altLang="en-US" sz="1000" dirty="0">
                  <a:ln w="12700">
                    <a:noFill/>
                    <a:prstDash val="solid"/>
                  </a:ln>
                  <a:latin typeface="+mn-ea"/>
                </a:rPr>
                <a:t>의 변화와 시사점</a:t>
              </a:r>
              <a:r>
                <a:rPr lang="en-US" altLang="ko-KR" sz="1000" dirty="0">
                  <a:ln w="12700">
                    <a:noFill/>
                    <a:prstDash val="solid"/>
                  </a:ln>
                  <a:latin typeface="+mn-ea"/>
                </a:rPr>
                <a:t>, </a:t>
              </a:r>
              <a:r>
                <a:rPr lang="ko-KR" altLang="en-US" sz="1000" dirty="0">
                  <a:ln w="12700">
                    <a:noFill/>
                    <a:prstDash val="solid"/>
                  </a:ln>
                  <a:latin typeface="+mn-ea"/>
                </a:rPr>
                <a:t>서울대학교 금융경제 연구원 학술 세미나</a:t>
              </a:r>
              <a:r>
                <a:rPr lang="en-US" altLang="ko-KR" sz="1000" dirty="0">
                  <a:ln w="12700">
                    <a:noFill/>
                    <a:prstDash val="solid"/>
                  </a:ln>
                  <a:latin typeface="+mn-ea"/>
                </a:rPr>
                <a:t>, 10</a:t>
              </a:r>
              <a:r>
                <a:rPr lang="ko-KR" altLang="en-US" sz="1000" dirty="0">
                  <a:ln w="12700">
                    <a:noFill/>
                    <a:prstDash val="solid"/>
                  </a:ln>
                  <a:latin typeface="+mn-ea"/>
                </a:rPr>
                <a:t>월 </a:t>
              </a:r>
              <a:r>
                <a:rPr lang="en-US" altLang="ko-KR" sz="1000" dirty="0">
                  <a:ln w="12700">
                    <a:noFill/>
                    <a:prstDash val="solid"/>
                  </a:ln>
                  <a:latin typeface="+mn-ea"/>
                </a:rPr>
                <a:t>20</a:t>
              </a:r>
              <a:r>
                <a:rPr lang="ko-KR" altLang="en-US" sz="1000" dirty="0">
                  <a:ln w="12700">
                    <a:noFill/>
                    <a:prstDash val="solid"/>
                  </a:ln>
                  <a:latin typeface="+mn-ea"/>
                </a:rPr>
                <a:t>일</a:t>
              </a:r>
              <a:r>
                <a:rPr lang="en-US" altLang="ko-KR" sz="1000" dirty="0">
                  <a:ln w="12700">
                    <a:noFill/>
                    <a:prstDash val="solid"/>
                  </a:ln>
                  <a:latin typeface="+mn-ea"/>
                </a:rPr>
                <a:t>. </a:t>
              </a:r>
            </a:p>
            <a:p>
              <a:endParaRPr lang="en-US" altLang="ko-KR" sz="1000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8766530" y="4845407"/>
              <a:ext cx="360040" cy="230832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900" dirty="0" smtClean="0">
                  <a:ln w="12700">
                    <a:noFill/>
                    <a:prstDash val="solid"/>
                  </a:ln>
                  <a:latin typeface="+mn-ea"/>
                </a:rPr>
                <a:t>10</a:t>
              </a:r>
              <a:endParaRPr lang="en-US" altLang="ko-KR" sz="900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70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66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7700" t="-23008" r="-20458" b="-59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19672" y="2248585"/>
              <a:ext cx="5904656" cy="646331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pPr algn="ctr"/>
              <a:r>
                <a:rPr lang="ko-KR" altLang="en-US" sz="3600" b="1" cap="none" spc="0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경청해주셔서 감사합니다</a:t>
              </a:r>
              <a:endParaRPr lang="en-US" altLang="ko-KR" sz="3600" b="1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04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33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7700" t="-23008" r="-20458" b="-59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915816" y="577006"/>
              <a:ext cx="3312368" cy="3877985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pPr algn="ctr"/>
              <a:r>
                <a:rPr lang="ko-KR" altLang="en-US" sz="4000" b="1" u="sng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발  표  순  서</a:t>
              </a:r>
              <a:endParaRPr lang="en-US" altLang="ko-KR" sz="4000" b="1" u="sng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endParaRPr lang="en-US" altLang="ko-KR" sz="1100" b="1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marL="457200" indent="-457200">
                <a:buAutoNum type="arabicPeriod"/>
              </a:pPr>
              <a:r>
                <a:rPr lang="ko-KR" altLang="en-US" sz="36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연 구  배 경 </a:t>
              </a:r>
              <a:endParaRPr lang="en-US" altLang="ko-KR" sz="3600" b="1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marL="457200" indent="-457200">
                <a:buAutoNum type="arabicPeriod"/>
              </a:pPr>
              <a:endParaRPr lang="en-US" altLang="ko-KR" sz="500" b="1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marL="457200" indent="-457200">
                <a:buAutoNum type="arabicPeriod"/>
              </a:pPr>
              <a:r>
                <a:rPr lang="en-US" altLang="ko-KR" sz="36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XVA</a:t>
              </a:r>
              <a:r>
                <a:rPr lang="ko-KR" altLang="en-US" sz="36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의 </a:t>
              </a:r>
              <a:r>
                <a:rPr lang="ko-KR" altLang="en-US" sz="12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ko-KR" altLang="en-US" sz="36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정의</a:t>
              </a:r>
              <a:endParaRPr lang="en-US" altLang="ko-KR" sz="3600" b="1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marL="457200" indent="-457200">
                <a:buAutoNum type="arabicPeriod"/>
              </a:pPr>
              <a:r>
                <a:rPr lang="en-US" altLang="ko-KR" sz="36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ko-KR" altLang="en-US" sz="36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연 구  의 의</a:t>
              </a:r>
              <a:endParaRPr lang="en-US" altLang="ko-KR" sz="3600" b="1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marL="457200" indent="-457200">
                <a:buAutoNum type="arabicPeriod"/>
              </a:pPr>
              <a:endParaRPr lang="en-US" altLang="ko-KR" sz="500" b="1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marL="457200" indent="-457200">
                <a:buAutoNum type="arabicPeriod"/>
              </a:pPr>
              <a:r>
                <a:rPr lang="ko-KR" altLang="en-US" sz="36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연 구  모 형</a:t>
              </a:r>
              <a:endParaRPr lang="en-US" altLang="ko-KR" sz="3600" b="1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marL="457200" indent="-457200">
                <a:buAutoNum type="arabicPeriod"/>
              </a:pPr>
              <a:endParaRPr lang="en-US" altLang="ko-KR" sz="500" b="1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pPr marL="457200" indent="-457200">
                <a:buAutoNum type="arabicPeriod"/>
              </a:pPr>
              <a:r>
                <a:rPr lang="ko-KR" altLang="en-US" sz="36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연 구  결 과</a:t>
              </a:r>
              <a:endParaRPr lang="en-US" altLang="ko-KR" sz="3600" b="1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38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0" y="0"/>
            <a:ext cx="9144000" cy="5076239"/>
            <a:chOff x="0" y="0"/>
            <a:chExt cx="9144000" cy="5076239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652136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66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117" t="-547714" r="-45041" b="-20137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435" y="51470"/>
              <a:ext cx="7837508" cy="523220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28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1. </a:t>
              </a:r>
              <a:r>
                <a:rPr lang="ko-KR" altLang="en-US" sz="28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연 구  배 </a:t>
              </a:r>
              <a:r>
                <a:rPr lang="ko-KR" altLang="en-US" sz="28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경</a:t>
              </a:r>
              <a:endParaRPr lang="en-US" altLang="ko-KR" sz="2800" b="1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19568" y="981446"/>
              <a:ext cx="8640572" cy="36000"/>
            </a:xfrm>
            <a:prstGeom prst="rect">
              <a:avLst/>
            </a:prstGeom>
            <a:solidFill>
              <a:srgbClr val="00386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1544" y="740455"/>
              <a:ext cx="8640912" cy="276999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12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DJI vs. KOSPI Index</a:t>
              </a:r>
              <a:endParaRPr lang="en-US" altLang="ko-KR" sz="1200" b="1" cap="none" spc="0" dirty="0">
                <a:ln w="12700">
                  <a:noFill/>
                  <a:prstDash val="solid"/>
                </a:ln>
                <a:solidFill>
                  <a:srgbClr val="003868"/>
                </a:solidFill>
                <a:latin typeface="+mn-ea"/>
              </a:endParaRP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49" b="2832"/>
            <a:stretch/>
          </p:blipFill>
          <p:spPr bwMode="auto">
            <a:xfrm>
              <a:off x="251545" y="1111800"/>
              <a:ext cx="8640912" cy="1709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타원 2"/>
            <p:cNvSpPr/>
            <p:nvPr/>
          </p:nvSpPr>
          <p:spPr>
            <a:xfrm>
              <a:off x="5796112" y="1111800"/>
              <a:ext cx="864096" cy="1440160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51544" y="1014882"/>
              <a:ext cx="1440112" cy="184666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ko-KR" altLang="en-US" sz="600" dirty="0" smtClean="0">
                  <a:ln w="12700">
                    <a:noFill/>
                    <a:prstDash val="solid"/>
                  </a:ln>
                  <a:latin typeface="+mn-ea"/>
                </a:rPr>
                <a:t>출처</a:t>
              </a:r>
              <a:r>
                <a:rPr lang="en-US" altLang="ko-KR" sz="600" dirty="0" smtClean="0">
                  <a:ln w="12700">
                    <a:noFill/>
                    <a:prstDash val="solid"/>
                  </a:ln>
                  <a:latin typeface="+mn-ea"/>
                </a:rPr>
                <a:t>: Wall Street Journal</a:t>
              </a:r>
              <a:endParaRPr lang="en-US" altLang="ko-KR" sz="600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51545" y="3091277"/>
              <a:ext cx="4140000" cy="36000"/>
            </a:xfrm>
            <a:prstGeom prst="rect">
              <a:avLst/>
            </a:prstGeom>
            <a:solidFill>
              <a:srgbClr val="00386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1545" y="2844158"/>
              <a:ext cx="4140000" cy="276999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ko-KR" altLang="en-US" sz="1200" b="1" dirty="0" err="1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미국발</a:t>
              </a:r>
              <a:r>
                <a:rPr lang="ko-KR" altLang="en-US" sz="12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 금융위기의 국내 </a:t>
              </a:r>
              <a:r>
                <a:rPr lang="ko-KR" altLang="en-US" sz="1200" b="1" dirty="0" err="1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후폭풍</a:t>
              </a:r>
              <a:r>
                <a:rPr lang="ko-KR" altLang="en-US" sz="12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 </a:t>
              </a:r>
              <a:endParaRPr lang="en-US" altLang="ko-KR" sz="1200" b="1" cap="none" spc="0" dirty="0">
                <a:ln w="12700">
                  <a:noFill/>
                  <a:prstDash val="solid"/>
                </a:ln>
                <a:solidFill>
                  <a:srgbClr val="003868"/>
                </a:solidFill>
                <a:latin typeface="+mn-ea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960811" y="4695750"/>
              <a:ext cx="1440112" cy="184666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pPr algn="r"/>
              <a:r>
                <a:rPr lang="ko-KR" altLang="en-US" sz="600" dirty="0" smtClean="0">
                  <a:ln w="12700">
                    <a:noFill/>
                    <a:prstDash val="solid"/>
                  </a:ln>
                  <a:latin typeface="+mn-ea"/>
                </a:rPr>
                <a:t>출처</a:t>
              </a:r>
              <a:r>
                <a:rPr lang="en-US" altLang="ko-KR" sz="600" dirty="0" smtClean="0">
                  <a:ln w="12700">
                    <a:noFill/>
                    <a:prstDash val="solid"/>
                  </a:ln>
                  <a:latin typeface="+mn-ea"/>
                </a:rPr>
                <a:t>: </a:t>
              </a:r>
              <a:r>
                <a:rPr lang="ko-KR" altLang="en-US" sz="600" dirty="0" err="1" smtClean="0">
                  <a:ln w="12700">
                    <a:noFill/>
                    <a:prstDash val="solid"/>
                  </a:ln>
                  <a:latin typeface="+mn-ea"/>
                </a:rPr>
                <a:t>매일경제</a:t>
              </a:r>
              <a:r>
                <a:rPr lang="ko-KR" altLang="en-US" sz="600" dirty="0" smtClean="0">
                  <a:ln w="12700">
                    <a:noFill/>
                    <a:prstDash val="solid"/>
                  </a:ln>
                  <a:latin typeface="+mn-ea"/>
                </a:rPr>
                <a:t> </a:t>
              </a:r>
              <a:r>
                <a:rPr lang="en-US" altLang="ko-KR" sz="600" dirty="0" smtClean="0">
                  <a:ln w="12700">
                    <a:noFill/>
                    <a:prstDash val="solid"/>
                  </a:ln>
                  <a:latin typeface="+mn-ea"/>
                </a:rPr>
                <a:t> 12/31/08</a:t>
              </a:r>
              <a:endParaRPr lang="en-US" altLang="ko-KR" sz="600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752116" y="3091277"/>
              <a:ext cx="4140000" cy="36000"/>
            </a:xfrm>
            <a:prstGeom prst="rect">
              <a:avLst/>
            </a:prstGeom>
            <a:solidFill>
              <a:srgbClr val="00386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752116" y="2844158"/>
              <a:ext cx="4140000" cy="276999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12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LIBOR–OIS Spread</a:t>
              </a:r>
              <a:r>
                <a:rPr lang="ko-KR" altLang="en-US" sz="12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의 증가 </a:t>
              </a:r>
              <a:endParaRPr lang="en-US" altLang="ko-KR" sz="1200" b="1" cap="none" spc="0" dirty="0">
                <a:ln w="12700">
                  <a:noFill/>
                  <a:prstDash val="solid"/>
                </a:ln>
                <a:solidFill>
                  <a:srgbClr val="003868"/>
                </a:solidFill>
                <a:latin typeface="+mn-ea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582923" y="3123627"/>
              <a:ext cx="1309193" cy="184666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pPr algn="r"/>
              <a:r>
                <a:rPr lang="ko-KR" altLang="en-US" sz="600" dirty="0" smtClean="0">
                  <a:ln w="12700">
                    <a:noFill/>
                    <a:prstDash val="solid"/>
                  </a:ln>
                  <a:latin typeface="+mn-ea"/>
                </a:rPr>
                <a:t>출처</a:t>
              </a:r>
              <a:r>
                <a:rPr lang="en-US" altLang="ko-KR" sz="600" dirty="0" smtClean="0">
                  <a:ln w="12700">
                    <a:noFill/>
                    <a:prstDash val="solid"/>
                  </a:ln>
                  <a:latin typeface="+mn-ea"/>
                </a:rPr>
                <a:t>: Andrew,2015</a:t>
              </a:r>
              <a:endParaRPr lang="en-US" altLang="ko-KR" sz="600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  <p:pic>
          <p:nvPicPr>
            <p:cNvPr id="29" name="Picture 1"/>
            <p:cNvPicPr/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635" y="3175110"/>
              <a:ext cx="3720960" cy="1554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8466361" y="1043507"/>
              <a:ext cx="432469" cy="200055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700" b="1" dirty="0" smtClean="0">
                  <a:ln w="12700">
                    <a:noFill/>
                    <a:prstDash val="solid"/>
                  </a:ln>
                  <a:latin typeface="+mn-ea"/>
                </a:rPr>
                <a:t>DJI</a:t>
              </a:r>
              <a:endParaRPr lang="en-US" altLang="ko-KR" sz="700" b="1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8459204" y="1817611"/>
              <a:ext cx="563786" cy="200055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700" b="1" dirty="0" smtClean="0">
                  <a:ln w="12700">
                    <a:noFill/>
                    <a:prstDash val="solid"/>
                  </a:ln>
                  <a:solidFill>
                    <a:srgbClr val="3390FF"/>
                  </a:solidFill>
                  <a:latin typeface="+mn-ea"/>
                </a:rPr>
                <a:t>KOSPI</a:t>
              </a:r>
              <a:endParaRPr lang="en-US" altLang="ko-KR" sz="700" b="1" cap="none" spc="0" dirty="0">
                <a:ln w="12700">
                  <a:noFill/>
                  <a:prstDash val="solid"/>
                </a:ln>
                <a:solidFill>
                  <a:srgbClr val="3390FF"/>
                </a:solidFill>
                <a:latin typeface="+mn-ea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766530" y="4845407"/>
              <a:ext cx="360040" cy="230832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900" dirty="0" smtClean="0">
                  <a:ln w="12700">
                    <a:noFill/>
                    <a:prstDash val="solid"/>
                  </a:ln>
                  <a:latin typeface="+mn-ea"/>
                </a:rPr>
                <a:t>1</a:t>
              </a:r>
              <a:endParaRPr lang="en-US" altLang="ko-KR" sz="900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51545" y="3109926"/>
              <a:ext cx="4176440" cy="1692771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900" b="1" dirty="0" smtClean="0">
                  <a:ln w="12700">
                    <a:noFill/>
                    <a:prstDash val="solid"/>
                  </a:ln>
                  <a:latin typeface="+mn-ea"/>
                </a:rPr>
                <a:t>- </a:t>
              </a:r>
              <a:r>
                <a:rPr lang="ko-KR" altLang="en-US" sz="900" b="1" dirty="0" err="1" smtClean="0">
                  <a:ln w="12700">
                    <a:noFill/>
                    <a:prstDash val="solid"/>
                  </a:ln>
                  <a:latin typeface="+mn-ea"/>
                </a:rPr>
                <a:t>코스피</a:t>
              </a:r>
              <a:r>
                <a:rPr lang="ko-KR" altLang="en-US" sz="900" b="1" dirty="0" smtClean="0">
                  <a:ln w="12700">
                    <a:noFill/>
                    <a:prstDash val="solid"/>
                  </a:ln>
                  <a:latin typeface="+mn-ea"/>
                </a:rPr>
                <a:t> </a:t>
              </a:r>
              <a:r>
                <a:rPr lang="en-US" altLang="ko-KR" sz="900" b="1" dirty="0" smtClean="0">
                  <a:ln w="12700">
                    <a:noFill/>
                    <a:prstDash val="solid"/>
                  </a:ln>
                  <a:latin typeface="+mn-ea"/>
                </a:rPr>
                <a:t>1000</a:t>
              </a:r>
              <a:r>
                <a:rPr lang="ko-KR" altLang="en-US" sz="900" b="1" dirty="0" smtClean="0">
                  <a:ln w="12700">
                    <a:noFill/>
                    <a:prstDash val="solid"/>
                  </a:ln>
                  <a:latin typeface="+mn-ea"/>
                </a:rPr>
                <a:t>선 붕괴</a:t>
              </a:r>
              <a:endParaRPr lang="en-US" altLang="ko-KR" sz="900" b="1" dirty="0" smtClean="0">
                <a:ln w="12700">
                  <a:noFill/>
                  <a:prstDash val="solid"/>
                </a:ln>
                <a:latin typeface="+mn-ea"/>
              </a:endParaRPr>
            </a:p>
            <a:p>
              <a:endParaRPr lang="en-US" altLang="ko-KR" sz="400" b="1" dirty="0" smtClean="0">
                <a:ln w="12700">
                  <a:noFill/>
                  <a:prstDash val="solid"/>
                </a:ln>
                <a:latin typeface="+mn-ea"/>
              </a:endParaRPr>
            </a:p>
            <a:p>
              <a:r>
                <a:rPr lang="en-US" altLang="ko-KR" sz="700" dirty="0" smtClean="0">
                  <a:ln w="12700">
                    <a:noFill/>
                    <a:prstDash val="solid"/>
                  </a:ln>
                  <a:latin typeface="+mn-ea"/>
                </a:rPr>
                <a:t>“</a:t>
              </a:r>
              <a:r>
                <a:rPr lang="ko-KR" altLang="en-US" sz="700" dirty="0" smtClean="0">
                  <a:ln w="12700">
                    <a:noFill/>
                    <a:prstDash val="solid"/>
                  </a:ln>
                  <a:latin typeface="+mn-ea"/>
                </a:rPr>
                <a:t>상반기까지만 </a:t>
              </a:r>
              <a:r>
                <a:rPr lang="ko-KR" altLang="en-US" sz="700" dirty="0">
                  <a:ln w="12700">
                    <a:noFill/>
                    <a:prstDash val="solid"/>
                  </a:ln>
                  <a:latin typeface="+mn-ea"/>
                </a:rPr>
                <a:t>해도 생각지 못했던 </a:t>
              </a:r>
              <a:r>
                <a:rPr lang="ko-KR" altLang="en-US" sz="700" dirty="0" err="1">
                  <a:ln w="12700">
                    <a:noFill/>
                    <a:prstDash val="solid"/>
                  </a:ln>
                  <a:latin typeface="+mn-ea"/>
                </a:rPr>
                <a:t>코스피</a:t>
              </a:r>
              <a:r>
                <a:rPr lang="ko-KR" altLang="en-US" sz="700" dirty="0">
                  <a:ln w="12700">
                    <a:noFill/>
                    <a:prstDash val="solid"/>
                  </a:ln>
                  <a:latin typeface="+mn-ea"/>
                </a:rPr>
                <a:t> </a:t>
              </a:r>
              <a:r>
                <a:rPr lang="en-US" altLang="ko-KR" sz="700" dirty="0">
                  <a:ln w="12700">
                    <a:noFill/>
                    <a:prstDash val="solid"/>
                  </a:ln>
                  <a:latin typeface="+mn-ea"/>
                </a:rPr>
                <a:t>1000</a:t>
              </a:r>
              <a:r>
                <a:rPr lang="ko-KR" altLang="en-US" sz="700" dirty="0">
                  <a:ln w="12700">
                    <a:noFill/>
                    <a:prstDash val="solid"/>
                  </a:ln>
                  <a:latin typeface="+mn-ea"/>
                </a:rPr>
                <a:t>선 붕괴가 현실로 나타났다</a:t>
              </a:r>
              <a:r>
                <a:rPr lang="en-US" altLang="ko-KR" sz="700" dirty="0">
                  <a:ln w="12700">
                    <a:noFill/>
                    <a:prstDash val="solid"/>
                  </a:ln>
                  <a:latin typeface="+mn-ea"/>
                </a:rPr>
                <a:t>. 5</a:t>
              </a:r>
              <a:r>
                <a:rPr lang="ko-KR" altLang="en-US" sz="700" dirty="0">
                  <a:ln w="12700">
                    <a:noFill/>
                    <a:prstDash val="solid"/>
                  </a:ln>
                  <a:latin typeface="+mn-ea"/>
                </a:rPr>
                <a:t>월 </a:t>
              </a:r>
              <a:r>
                <a:rPr lang="en-US" altLang="ko-KR" sz="700" dirty="0">
                  <a:ln w="12700">
                    <a:noFill/>
                    <a:prstDash val="solid"/>
                  </a:ln>
                  <a:latin typeface="+mn-ea"/>
                </a:rPr>
                <a:t>16</a:t>
              </a:r>
              <a:r>
                <a:rPr lang="ko-KR" altLang="en-US" sz="700" dirty="0">
                  <a:ln w="12700">
                    <a:noFill/>
                    <a:prstDash val="solid"/>
                  </a:ln>
                  <a:latin typeface="+mn-ea"/>
                </a:rPr>
                <a:t>일 연중 최고치인 </a:t>
              </a:r>
              <a:r>
                <a:rPr lang="en-US" altLang="ko-KR" sz="700" dirty="0">
                  <a:ln w="12700">
                    <a:noFill/>
                    <a:prstDash val="solid"/>
                  </a:ln>
                  <a:latin typeface="+mn-ea"/>
                </a:rPr>
                <a:t>1888.88</a:t>
              </a:r>
              <a:r>
                <a:rPr lang="ko-KR" altLang="en-US" sz="700" dirty="0">
                  <a:ln w="12700">
                    <a:noFill/>
                    <a:prstDash val="solid"/>
                  </a:ln>
                  <a:latin typeface="+mn-ea"/>
                </a:rPr>
                <a:t>을 기록하기도 했던 </a:t>
              </a:r>
              <a:r>
                <a:rPr lang="ko-KR" altLang="en-US" sz="700" b="1" dirty="0" err="1">
                  <a:ln w="12700">
                    <a:noFill/>
                    <a:prstDash val="solid"/>
                  </a:ln>
                  <a:latin typeface="+mn-ea"/>
                </a:rPr>
                <a:t>코스피는</a:t>
              </a:r>
              <a:r>
                <a:rPr lang="ko-KR" altLang="en-US" sz="700" b="1" dirty="0">
                  <a:ln w="12700">
                    <a:noFill/>
                    <a:prstDash val="solid"/>
                  </a:ln>
                  <a:latin typeface="+mn-ea"/>
                </a:rPr>
                <a:t> 글로벌 금융위기가 본격화되면서 </a:t>
              </a:r>
              <a:r>
                <a:rPr lang="en-US" altLang="ko-KR" sz="700" b="1" dirty="0">
                  <a:ln w="12700">
                    <a:noFill/>
                    <a:prstDash val="solid"/>
                  </a:ln>
                  <a:latin typeface="+mn-ea"/>
                </a:rPr>
                <a:t>10</a:t>
              </a:r>
              <a:r>
                <a:rPr lang="ko-KR" altLang="en-US" sz="700" b="1" dirty="0">
                  <a:ln w="12700">
                    <a:noFill/>
                    <a:prstDash val="solid"/>
                  </a:ln>
                  <a:latin typeface="+mn-ea"/>
                </a:rPr>
                <a:t>월 </a:t>
              </a:r>
              <a:r>
                <a:rPr lang="en-US" altLang="ko-KR" sz="700" b="1" dirty="0">
                  <a:ln w="12700">
                    <a:noFill/>
                    <a:prstDash val="solid"/>
                  </a:ln>
                  <a:latin typeface="+mn-ea"/>
                </a:rPr>
                <a:t>24</a:t>
              </a:r>
              <a:r>
                <a:rPr lang="ko-KR" altLang="en-US" sz="700" b="1" dirty="0">
                  <a:ln w="12700">
                    <a:noFill/>
                    <a:prstDash val="solid"/>
                  </a:ln>
                  <a:latin typeface="+mn-ea"/>
                </a:rPr>
                <a:t>일 </a:t>
              </a:r>
              <a:r>
                <a:rPr lang="en-US" altLang="ko-KR" sz="700" b="1" dirty="0">
                  <a:ln w="12700">
                    <a:noFill/>
                    <a:prstDash val="solid"/>
                  </a:ln>
                  <a:latin typeface="+mn-ea"/>
                </a:rPr>
                <a:t>938.75</a:t>
              </a:r>
              <a:r>
                <a:rPr lang="ko-KR" altLang="en-US" sz="700" b="1" dirty="0">
                  <a:ln w="12700">
                    <a:noFill/>
                    <a:prstDash val="solid"/>
                  </a:ln>
                  <a:latin typeface="+mn-ea"/>
                </a:rPr>
                <a:t>를 기록하며 </a:t>
              </a:r>
              <a:r>
                <a:rPr lang="en-US" altLang="ko-KR" sz="700" b="1" dirty="0">
                  <a:ln w="12700">
                    <a:noFill/>
                    <a:prstDash val="solid"/>
                  </a:ln>
                  <a:latin typeface="+mn-ea"/>
                </a:rPr>
                <a:t>1000</a:t>
              </a:r>
              <a:r>
                <a:rPr lang="ko-KR" altLang="en-US" sz="700" b="1" dirty="0">
                  <a:ln w="12700">
                    <a:noFill/>
                    <a:prstDash val="solid"/>
                  </a:ln>
                  <a:latin typeface="+mn-ea"/>
                </a:rPr>
                <a:t>선을 </a:t>
              </a:r>
              <a:r>
                <a:rPr lang="en-US" altLang="ko-KR" sz="700" b="1" dirty="0">
                  <a:ln w="12700">
                    <a:noFill/>
                    <a:prstDash val="solid"/>
                  </a:ln>
                  <a:latin typeface="+mn-ea"/>
                </a:rPr>
                <a:t>3</a:t>
              </a:r>
              <a:r>
                <a:rPr lang="ko-KR" altLang="en-US" sz="700" b="1" dirty="0">
                  <a:ln w="12700">
                    <a:noFill/>
                    <a:prstDash val="solid"/>
                  </a:ln>
                  <a:latin typeface="+mn-ea"/>
                </a:rPr>
                <a:t>년 만에 힘없이 내줬다</a:t>
              </a:r>
              <a:r>
                <a:rPr lang="en-US" altLang="ko-KR" sz="700" dirty="0" smtClean="0">
                  <a:ln w="12700">
                    <a:noFill/>
                    <a:prstDash val="solid"/>
                  </a:ln>
                  <a:latin typeface="+mn-ea"/>
                </a:rPr>
                <a:t>.”</a:t>
              </a:r>
              <a:endParaRPr lang="en-US" altLang="ko-KR" sz="700" dirty="0">
                <a:ln w="12700">
                  <a:noFill/>
                  <a:prstDash val="solid"/>
                </a:ln>
                <a:latin typeface="+mn-ea"/>
              </a:endParaRPr>
            </a:p>
            <a:p>
              <a:endParaRPr lang="en-US" altLang="ko-KR" sz="400" dirty="0" smtClean="0">
                <a:ln w="12700">
                  <a:noFill/>
                  <a:prstDash val="solid"/>
                </a:ln>
                <a:latin typeface="+mn-ea"/>
              </a:endParaRPr>
            </a:p>
            <a:p>
              <a:endParaRPr lang="en-US" altLang="ko-KR" sz="400" dirty="0" smtClean="0">
                <a:ln w="12700">
                  <a:noFill/>
                  <a:prstDash val="solid"/>
                </a:ln>
                <a:latin typeface="+mn-ea"/>
              </a:endParaRPr>
            </a:p>
            <a:p>
              <a:r>
                <a:rPr lang="en-US" altLang="ko-KR" sz="900" b="1" dirty="0" smtClean="0">
                  <a:ln w="12700">
                    <a:noFill/>
                    <a:prstDash val="solid"/>
                  </a:ln>
                  <a:latin typeface="+mn-ea"/>
                </a:rPr>
                <a:t>- </a:t>
              </a:r>
              <a:r>
                <a:rPr lang="ko-KR" altLang="en-US" sz="900" b="1" dirty="0" smtClean="0">
                  <a:ln w="12700">
                    <a:noFill/>
                    <a:prstDash val="solid"/>
                  </a:ln>
                  <a:latin typeface="+mn-ea"/>
                </a:rPr>
                <a:t>주식시장 변동성 극심</a:t>
              </a:r>
              <a:endParaRPr lang="en-US" altLang="ko-KR" sz="900" b="1" dirty="0">
                <a:ln w="12700">
                  <a:noFill/>
                  <a:prstDash val="solid"/>
                </a:ln>
                <a:latin typeface="+mn-ea"/>
              </a:endParaRPr>
            </a:p>
            <a:p>
              <a:endParaRPr lang="en-US" altLang="ko-KR" sz="400" dirty="0" smtClean="0">
                <a:ln w="12700">
                  <a:noFill/>
                  <a:prstDash val="solid"/>
                </a:ln>
                <a:latin typeface="+mn-ea"/>
              </a:endParaRPr>
            </a:p>
            <a:p>
              <a:r>
                <a:rPr lang="en-US" altLang="ko-KR" sz="700" b="1" dirty="0" smtClean="0">
                  <a:ln w="12700">
                    <a:noFill/>
                    <a:prstDash val="solid"/>
                  </a:ln>
                  <a:latin typeface="+mn-ea"/>
                </a:rPr>
                <a:t>“</a:t>
              </a:r>
              <a:r>
                <a:rPr lang="ko-KR" altLang="en-US" sz="700" b="1" dirty="0" err="1" smtClean="0">
                  <a:ln w="12700">
                    <a:noFill/>
                    <a:prstDash val="solid"/>
                  </a:ln>
                  <a:latin typeface="+mn-ea"/>
                </a:rPr>
                <a:t>리먼브러더스</a:t>
              </a:r>
              <a:r>
                <a:rPr lang="ko-KR" altLang="en-US" sz="700" b="1" dirty="0" smtClean="0">
                  <a:ln w="12700">
                    <a:noFill/>
                    <a:prstDash val="solid"/>
                  </a:ln>
                  <a:latin typeface="+mn-ea"/>
                </a:rPr>
                <a:t> 파산 이후 주가 변동성이 급격히 확대됐다</a:t>
              </a:r>
              <a:r>
                <a:rPr lang="en-US" altLang="ko-KR" sz="700" dirty="0" smtClean="0">
                  <a:ln w="12700">
                    <a:noFill/>
                    <a:prstDash val="solid"/>
                  </a:ln>
                  <a:latin typeface="+mn-ea"/>
                </a:rPr>
                <a:t>. 10</a:t>
              </a:r>
              <a:r>
                <a:rPr lang="ko-KR" altLang="en-US" sz="700" dirty="0" smtClean="0">
                  <a:ln w="12700">
                    <a:noFill/>
                    <a:prstDash val="solid"/>
                  </a:ln>
                  <a:latin typeface="+mn-ea"/>
                </a:rPr>
                <a:t>월 </a:t>
              </a:r>
              <a:r>
                <a:rPr lang="en-US" altLang="ko-KR" sz="700" dirty="0" smtClean="0">
                  <a:ln w="12700">
                    <a:noFill/>
                    <a:prstDash val="solid"/>
                  </a:ln>
                  <a:latin typeface="+mn-ea"/>
                </a:rPr>
                <a:t>29</a:t>
              </a:r>
              <a:r>
                <a:rPr lang="ko-KR" altLang="en-US" sz="700" dirty="0" smtClean="0">
                  <a:ln w="12700">
                    <a:noFill/>
                    <a:prstDash val="solid"/>
                  </a:ln>
                  <a:latin typeface="+mn-ea"/>
                </a:rPr>
                <a:t>일에는 지수가 오전엔 </a:t>
              </a:r>
              <a:r>
                <a:rPr lang="en-US" altLang="ko-KR" sz="700" dirty="0" smtClean="0">
                  <a:ln w="12700">
                    <a:noFill/>
                    <a:prstDash val="solid"/>
                  </a:ln>
                  <a:latin typeface="+mn-ea"/>
                </a:rPr>
                <a:t>1078.33</a:t>
              </a:r>
              <a:r>
                <a:rPr lang="ko-KR" altLang="en-US" sz="700" dirty="0" smtClean="0">
                  <a:ln w="12700">
                    <a:noFill/>
                    <a:prstDash val="solid"/>
                  </a:ln>
                  <a:latin typeface="+mn-ea"/>
                </a:rPr>
                <a:t>까지 상승한 뒤 오후 들어 </a:t>
              </a:r>
              <a:r>
                <a:rPr lang="en-US" altLang="ko-KR" sz="700" dirty="0" smtClean="0">
                  <a:ln w="12700">
                    <a:noFill/>
                    <a:prstDash val="solid"/>
                  </a:ln>
                  <a:latin typeface="+mn-ea"/>
                </a:rPr>
                <a:t>920.35</a:t>
              </a:r>
              <a:r>
                <a:rPr lang="ko-KR" altLang="en-US" sz="700" dirty="0" smtClean="0">
                  <a:ln w="12700">
                    <a:noFill/>
                    <a:prstDash val="solid"/>
                  </a:ln>
                  <a:latin typeface="+mn-ea"/>
                </a:rPr>
                <a:t>까지 추락하며 </a:t>
              </a:r>
              <a:r>
                <a:rPr lang="ko-KR" altLang="en-US" sz="700" b="1" dirty="0" smtClean="0">
                  <a:ln w="12700">
                    <a:noFill/>
                    <a:prstDash val="solid"/>
                  </a:ln>
                  <a:latin typeface="+mn-ea"/>
                </a:rPr>
                <a:t>하루 기준 장중 변동폭이 역대 최고인 </a:t>
              </a:r>
              <a:r>
                <a:rPr lang="en-US" altLang="ko-KR" sz="700" b="1" dirty="0" smtClean="0">
                  <a:ln w="12700">
                    <a:noFill/>
                    <a:prstDash val="solid"/>
                  </a:ln>
                  <a:latin typeface="+mn-ea"/>
                </a:rPr>
                <a:t>157.98</a:t>
              </a:r>
              <a:r>
                <a:rPr lang="ko-KR" altLang="en-US" sz="700" b="1" dirty="0" smtClean="0">
                  <a:ln w="12700">
                    <a:noFill/>
                    <a:prstDash val="solid"/>
                  </a:ln>
                  <a:latin typeface="+mn-ea"/>
                </a:rPr>
                <a:t>포인트에 달하기도 했다 </a:t>
              </a:r>
              <a:r>
                <a:rPr lang="en-US" altLang="ko-KR" sz="700" dirty="0" smtClean="0">
                  <a:ln w="12700">
                    <a:noFill/>
                    <a:prstDash val="solid"/>
                  </a:ln>
                  <a:latin typeface="+mn-ea"/>
                </a:rPr>
                <a:t>… </a:t>
              </a:r>
              <a:r>
                <a:rPr lang="ko-KR" altLang="en-US" sz="700" dirty="0" smtClean="0">
                  <a:ln w="12700">
                    <a:noFill/>
                    <a:prstDash val="solid"/>
                  </a:ln>
                  <a:latin typeface="+mn-ea"/>
                </a:rPr>
                <a:t>금융위기가 지속되면서 주가지수가 </a:t>
              </a:r>
              <a:r>
                <a:rPr lang="en-US" altLang="ko-KR" sz="700" dirty="0" smtClean="0">
                  <a:ln w="12700">
                    <a:noFill/>
                    <a:prstDash val="solid"/>
                  </a:ln>
                  <a:latin typeface="+mn-ea"/>
                </a:rPr>
                <a:t>10% </a:t>
              </a:r>
              <a:r>
                <a:rPr lang="ko-KR" altLang="en-US" sz="700" dirty="0" smtClean="0">
                  <a:ln w="12700">
                    <a:noFill/>
                    <a:prstDash val="solid"/>
                  </a:ln>
                  <a:latin typeface="+mn-ea"/>
                </a:rPr>
                <a:t>이상 오르내리는 일은 더 이상 놀라운 일이 아니었다</a:t>
              </a:r>
              <a:r>
                <a:rPr lang="en-US" altLang="ko-KR" sz="700" dirty="0" smtClean="0">
                  <a:ln w="12700">
                    <a:noFill/>
                    <a:prstDash val="solid"/>
                  </a:ln>
                  <a:latin typeface="+mn-ea"/>
                </a:rPr>
                <a:t>. </a:t>
              </a:r>
              <a:r>
                <a:rPr lang="ko-KR" altLang="en-US" sz="700" b="1" dirty="0" smtClean="0">
                  <a:ln w="12700">
                    <a:noFill/>
                    <a:prstDash val="solid"/>
                  </a:ln>
                  <a:latin typeface="+mn-ea"/>
                </a:rPr>
                <a:t>지난 </a:t>
              </a:r>
              <a:r>
                <a:rPr lang="en-US" altLang="ko-KR" sz="700" b="1" dirty="0" smtClean="0">
                  <a:ln w="12700">
                    <a:noFill/>
                    <a:prstDash val="solid"/>
                  </a:ln>
                  <a:latin typeface="+mn-ea"/>
                </a:rPr>
                <a:t>10</a:t>
              </a:r>
              <a:r>
                <a:rPr lang="ko-KR" altLang="en-US" sz="700" b="1" dirty="0" smtClean="0">
                  <a:ln w="12700">
                    <a:noFill/>
                    <a:prstDash val="solid"/>
                  </a:ln>
                  <a:latin typeface="+mn-ea"/>
                </a:rPr>
                <a:t>월 </a:t>
              </a:r>
              <a:r>
                <a:rPr lang="en-US" altLang="ko-KR" sz="700" b="1" dirty="0" smtClean="0">
                  <a:ln w="12700">
                    <a:noFill/>
                    <a:prstDash val="solid"/>
                  </a:ln>
                  <a:latin typeface="+mn-ea"/>
                </a:rPr>
                <a:t>24</a:t>
              </a:r>
              <a:r>
                <a:rPr lang="ko-KR" altLang="en-US" sz="700" b="1" dirty="0" smtClean="0">
                  <a:ln w="12700">
                    <a:noFill/>
                    <a:prstDash val="solid"/>
                  </a:ln>
                  <a:latin typeface="+mn-ea"/>
                </a:rPr>
                <a:t>일 </a:t>
              </a:r>
              <a:r>
                <a:rPr lang="en-US" altLang="ko-KR" sz="700" b="1" dirty="0" smtClean="0">
                  <a:ln w="12700">
                    <a:noFill/>
                    <a:prstDash val="solid"/>
                  </a:ln>
                  <a:latin typeface="+mn-ea"/>
                </a:rPr>
                <a:t>10.57%</a:t>
              </a:r>
              <a:r>
                <a:rPr lang="ko-KR" altLang="en-US" sz="700" b="1" dirty="0" smtClean="0">
                  <a:ln w="12700">
                    <a:noFill/>
                    <a:prstDash val="solid"/>
                  </a:ln>
                  <a:latin typeface="+mn-ea"/>
                </a:rPr>
                <a:t>라는 기록적인 </a:t>
              </a:r>
              <a:r>
                <a:rPr lang="ko-KR" altLang="en-US" sz="700" b="1" dirty="0" err="1" smtClean="0">
                  <a:ln w="12700">
                    <a:noFill/>
                    <a:prstDash val="solid"/>
                  </a:ln>
                  <a:latin typeface="+mn-ea"/>
                </a:rPr>
                <a:t>하락률</a:t>
              </a:r>
              <a:r>
                <a:rPr lang="ko-KR" altLang="en-US" sz="700" dirty="0" err="1" smtClean="0">
                  <a:ln w="12700">
                    <a:noFill/>
                    <a:prstDash val="solid"/>
                  </a:ln>
                  <a:latin typeface="+mn-ea"/>
                </a:rPr>
                <a:t>을</a:t>
              </a:r>
              <a:r>
                <a:rPr lang="ko-KR" altLang="en-US" sz="700" dirty="0" smtClean="0">
                  <a:ln w="12700">
                    <a:noFill/>
                    <a:prstDash val="solid"/>
                  </a:ln>
                  <a:latin typeface="+mn-ea"/>
                </a:rPr>
                <a:t> 기록한 </a:t>
              </a:r>
              <a:r>
                <a:rPr lang="ko-KR" altLang="en-US" sz="700" dirty="0" err="1" smtClean="0">
                  <a:ln w="12700">
                    <a:noFill/>
                    <a:prstDash val="solid"/>
                  </a:ln>
                  <a:latin typeface="+mn-ea"/>
                </a:rPr>
                <a:t>코스피는</a:t>
              </a:r>
              <a:r>
                <a:rPr lang="ko-KR" altLang="en-US" sz="700" dirty="0" smtClean="0">
                  <a:ln w="12700">
                    <a:noFill/>
                    <a:prstDash val="solid"/>
                  </a:ln>
                  <a:latin typeface="+mn-ea"/>
                </a:rPr>
                <a:t> 불과 일주일 뒤인 </a:t>
              </a:r>
              <a:r>
                <a:rPr lang="en-US" altLang="ko-KR" sz="700" b="1" dirty="0" smtClean="0">
                  <a:ln w="12700">
                    <a:noFill/>
                    <a:prstDash val="solid"/>
                  </a:ln>
                  <a:latin typeface="+mn-ea"/>
                </a:rPr>
                <a:t>30</a:t>
              </a:r>
              <a:r>
                <a:rPr lang="ko-KR" altLang="en-US" sz="700" b="1" dirty="0" smtClean="0">
                  <a:ln w="12700">
                    <a:noFill/>
                    <a:prstDash val="solid"/>
                  </a:ln>
                  <a:latin typeface="+mn-ea"/>
                </a:rPr>
                <a:t>일 </a:t>
              </a:r>
              <a:r>
                <a:rPr lang="en-US" altLang="ko-KR" sz="700" b="1" dirty="0" smtClean="0">
                  <a:ln w="12700">
                    <a:noFill/>
                    <a:prstDash val="solid"/>
                  </a:ln>
                  <a:latin typeface="+mn-ea"/>
                </a:rPr>
                <a:t>11.95% </a:t>
              </a:r>
              <a:r>
                <a:rPr lang="ko-KR" altLang="en-US" sz="700" b="1" dirty="0" smtClean="0">
                  <a:ln w="12700">
                    <a:noFill/>
                    <a:prstDash val="solid"/>
                  </a:ln>
                  <a:latin typeface="+mn-ea"/>
                </a:rPr>
                <a:t>폭등</a:t>
              </a:r>
              <a:r>
                <a:rPr lang="ko-KR" altLang="en-US" sz="700" dirty="0" smtClean="0">
                  <a:ln w="12700">
                    <a:noFill/>
                    <a:prstDash val="solid"/>
                  </a:ln>
                  <a:latin typeface="+mn-ea"/>
                </a:rPr>
                <a:t>하는 </a:t>
              </a:r>
              <a:r>
                <a:rPr lang="ko-KR" altLang="en-US" sz="700" dirty="0" err="1" smtClean="0">
                  <a:ln w="12700">
                    <a:noFill/>
                    <a:prstDash val="solid"/>
                  </a:ln>
                  <a:latin typeface="+mn-ea"/>
                </a:rPr>
                <a:t>롤러코스터</a:t>
              </a:r>
              <a:r>
                <a:rPr lang="ko-KR" altLang="en-US" sz="700" dirty="0" smtClean="0">
                  <a:ln w="12700">
                    <a:noFill/>
                    <a:prstDash val="solid"/>
                  </a:ln>
                  <a:latin typeface="+mn-ea"/>
                </a:rPr>
                <a:t> </a:t>
              </a:r>
              <a:r>
                <a:rPr lang="ko-KR" altLang="en-US" sz="700" dirty="0" err="1" smtClean="0">
                  <a:ln w="12700">
                    <a:noFill/>
                    <a:prstDash val="solid"/>
                  </a:ln>
                  <a:latin typeface="+mn-ea"/>
                </a:rPr>
                <a:t>장세를</a:t>
              </a:r>
              <a:r>
                <a:rPr lang="ko-KR" altLang="en-US" sz="700" dirty="0" smtClean="0">
                  <a:ln w="12700">
                    <a:noFill/>
                    <a:prstDash val="solid"/>
                  </a:ln>
                  <a:latin typeface="+mn-ea"/>
                </a:rPr>
                <a:t> 연출했다</a:t>
              </a:r>
              <a:r>
                <a:rPr lang="en-US" altLang="ko-KR" sz="700" dirty="0" smtClean="0">
                  <a:ln w="12700">
                    <a:noFill/>
                    <a:prstDash val="solid"/>
                  </a:ln>
                  <a:latin typeface="+mn-ea"/>
                </a:rPr>
                <a:t> … </a:t>
              </a:r>
              <a:r>
                <a:rPr lang="ko-KR" altLang="en-US" sz="700" dirty="0" smtClean="0">
                  <a:ln w="12700">
                    <a:noFill/>
                    <a:prstDash val="solid"/>
                  </a:ln>
                  <a:latin typeface="+mn-ea"/>
                </a:rPr>
                <a:t>상승 폭과 하락 폭도 덩달아 커졌다</a:t>
              </a:r>
              <a:r>
                <a:rPr lang="en-US" altLang="ko-KR" sz="700" dirty="0" smtClean="0">
                  <a:ln w="12700">
                    <a:noFill/>
                    <a:prstDash val="solid"/>
                  </a:ln>
                  <a:latin typeface="+mn-ea"/>
                </a:rPr>
                <a:t>. 10</a:t>
              </a:r>
              <a:r>
                <a:rPr lang="ko-KR" altLang="en-US" sz="700" dirty="0" smtClean="0">
                  <a:ln w="12700">
                    <a:noFill/>
                    <a:prstDash val="solid"/>
                  </a:ln>
                  <a:latin typeface="+mn-ea"/>
                </a:rPr>
                <a:t>월 </a:t>
              </a:r>
              <a:r>
                <a:rPr lang="en-US" altLang="ko-KR" sz="700" dirty="0" smtClean="0">
                  <a:ln w="12700">
                    <a:noFill/>
                    <a:prstDash val="solid"/>
                  </a:ln>
                  <a:latin typeface="+mn-ea"/>
                </a:rPr>
                <a:t>16</a:t>
              </a:r>
              <a:r>
                <a:rPr lang="ko-KR" altLang="en-US" sz="700" dirty="0" smtClean="0">
                  <a:ln w="12700">
                    <a:noFill/>
                    <a:prstDash val="solid"/>
                  </a:ln>
                  <a:latin typeface="+mn-ea"/>
                </a:rPr>
                <a:t>일에는 단 하루 만에 </a:t>
              </a:r>
              <a:r>
                <a:rPr lang="en-US" altLang="ko-KR" sz="700" dirty="0" smtClean="0">
                  <a:ln w="12700">
                    <a:noFill/>
                    <a:prstDash val="solid"/>
                  </a:ln>
                  <a:latin typeface="+mn-ea"/>
                </a:rPr>
                <a:t>126.50</a:t>
              </a:r>
              <a:r>
                <a:rPr lang="ko-KR" altLang="en-US" sz="700" dirty="0" smtClean="0">
                  <a:ln w="12700">
                    <a:noFill/>
                    <a:prstDash val="solid"/>
                  </a:ln>
                  <a:latin typeface="+mn-ea"/>
                </a:rPr>
                <a:t>포인트가 빠졌으며 </a:t>
              </a:r>
              <a:r>
                <a:rPr lang="en-US" altLang="ko-KR" sz="700" dirty="0" smtClean="0">
                  <a:ln w="12700">
                    <a:noFill/>
                    <a:prstDash val="solid"/>
                  </a:ln>
                  <a:latin typeface="+mn-ea"/>
                </a:rPr>
                <a:t>10</a:t>
              </a:r>
              <a:r>
                <a:rPr lang="ko-KR" altLang="en-US" sz="700" dirty="0" smtClean="0">
                  <a:ln w="12700">
                    <a:noFill/>
                    <a:prstDash val="solid"/>
                  </a:ln>
                  <a:latin typeface="+mn-ea"/>
                </a:rPr>
                <a:t>월 </a:t>
              </a:r>
              <a:r>
                <a:rPr lang="en-US" altLang="ko-KR" sz="700" dirty="0" smtClean="0">
                  <a:ln w="12700">
                    <a:noFill/>
                    <a:prstDash val="solid"/>
                  </a:ln>
                  <a:latin typeface="+mn-ea"/>
                </a:rPr>
                <a:t>30</a:t>
              </a:r>
              <a:r>
                <a:rPr lang="ko-KR" altLang="en-US" sz="700" dirty="0" smtClean="0">
                  <a:ln w="12700">
                    <a:noFill/>
                    <a:prstDash val="solid"/>
                  </a:ln>
                  <a:latin typeface="+mn-ea"/>
                </a:rPr>
                <a:t>일에는 단숨에 </a:t>
              </a:r>
              <a:r>
                <a:rPr lang="en-US" altLang="ko-KR" sz="700" dirty="0" smtClean="0">
                  <a:ln w="12700">
                    <a:noFill/>
                    <a:prstDash val="solid"/>
                  </a:ln>
                  <a:latin typeface="+mn-ea"/>
                </a:rPr>
                <a:t>115.75</a:t>
              </a:r>
              <a:r>
                <a:rPr lang="ko-KR" altLang="en-US" sz="700" dirty="0" smtClean="0">
                  <a:ln w="12700">
                    <a:noFill/>
                    <a:prstDash val="solid"/>
                  </a:ln>
                  <a:latin typeface="+mn-ea"/>
                </a:rPr>
                <a:t>포인트가 오르기도 했다</a:t>
              </a:r>
              <a:r>
                <a:rPr lang="en-US" altLang="ko-KR" sz="700" dirty="0" smtClean="0">
                  <a:ln w="12700">
                    <a:noFill/>
                    <a:prstDash val="solid"/>
                  </a:ln>
                  <a:latin typeface="+mn-ea"/>
                </a:rPr>
                <a:t>.”</a:t>
              </a:r>
              <a:endParaRPr lang="en-US" altLang="ko-KR" sz="700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961635" y="4649584"/>
              <a:ext cx="3586680" cy="230832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900" b="1" dirty="0" smtClean="0">
                  <a:ln w="12700">
                    <a:noFill/>
                    <a:prstDash val="solid"/>
                  </a:ln>
                  <a:latin typeface="+mn-ea"/>
                  <a:sym typeface="Wingdings" panose="05000000000000000000" pitchFamily="2" charset="2"/>
                </a:rPr>
                <a:t> </a:t>
              </a:r>
              <a:r>
                <a:rPr lang="en-US" altLang="ko-KR" sz="900" b="1" dirty="0" smtClean="0">
                  <a:ln w="12700">
                    <a:noFill/>
                    <a:prstDash val="solid"/>
                  </a:ln>
                  <a:latin typeface="+mn-ea"/>
                </a:rPr>
                <a:t>LIBOR</a:t>
              </a:r>
              <a:r>
                <a:rPr lang="ko-KR" altLang="en-US" sz="900" b="1" dirty="0">
                  <a:ln w="12700">
                    <a:noFill/>
                    <a:prstDash val="solid"/>
                  </a:ln>
                  <a:latin typeface="+mn-ea"/>
                </a:rPr>
                <a:t>의</a:t>
              </a:r>
              <a:r>
                <a:rPr lang="ko-KR" altLang="en-US" sz="900" b="1" dirty="0" smtClean="0">
                  <a:ln w="12700">
                    <a:noFill/>
                    <a:prstDash val="solid"/>
                  </a:ln>
                  <a:latin typeface="+mn-ea"/>
                </a:rPr>
                <a:t> </a:t>
              </a:r>
              <a:r>
                <a:rPr lang="ko-KR" altLang="en-US" sz="900" b="1" dirty="0" err="1" smtClean="0">
                  <a:ln w="12700">
                    <a:noFill/>
                    <a:prstDash val="solid"/>
                  </a:ln>
                  <a:latin typeface="+mn-ea"/>
                </a:rPr>
                <a:t>무위험</a:t>
              </a:r>
              <a:r>
                <a:rPr lang="ko-KR" altLang="en-US" sz="900" b="1" dirty="0" smtClean="0">
                  <a:ln w="12700">
                    <a:noFill/>
                    <a:prstDash val="solid"/>
                  </a:ln>
                  <a:latin typeface="+mn-ea"/>
                </a:rPr>
                <a:t> 이자율 척도 사용이 부적절해짐   </a:t>
              </a:r>
              <a:endParaRPr lang="en-US" altLang="ko-KR" sz="700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79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5076239"/>
            <a:chOff x="0" y="0"/>
            <a:chExt cx="9144000" cy="5076239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652136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66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117" t="-547714" r="-45041" b="-20137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435" y="51470"/>
              <a:ext cx="7837508" cy="523220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28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2</a:t>
              </a:r>
              <a:r>
                <a:rPr lang="en-US" altLang="ko-KR" sz="28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. XVA</a:t>
              </a:r>
              <a:r>
                <a:rPr lang="ko-KR" altLang="en-US" sz="28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의 정의</a:t>
              </a:r>
              <a:endParaRPr lang="en-US" altLang="ko-KR" sz="2800" b="1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1544" y="922421"/>
              <a:ext cx="8640572" cy="36000"/>
            </a:xfrm>
            <a:prstGeom prst="rect">
              <a:avLst/>
            </a:prstGeom>
            <a:solidFill>
              <a:srgbClr val="00386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1544" y="675302"/>
              <a:ext cx="8640912" cy="276999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12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Black-Scholes </a:t>
              </a:r>
              <a:r>
                <a:rPr lang="ko-KR" altLang="en-US" sz="12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모형과 현실의 괴리 </a:t>
              </a:r>
              <a:endParaRPr lang="en-US" altLang="ko-KR" sz="1200" b="1" cap="none" spc="0" dirty="0">
                <a:ln w="12700">
                  <a:noFill/>
                  <a:prstDash val="solid"/>
                </a:ln>
                <a:solidFill>
                  <a:srgbClr val="003868"/>
                </a:solidFill>
                <a:latin typeface="+mn-ea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766530" y="4845407"/>
              <a:ext cx="360040" cy="230832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900" dirty="0">
                  <a:ln w="12700">
                    <a:noFill/>
                    <a:prstDash val="solid"/>
                  </a:ln>
                  <a:latin typeface="+mn-ea"/>
                </a:rPr>
                <a:t>2</a:t>
              </a:r>
              <a:endParaRPr lang="en-US" altLang="ko-KR" sz="900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52000" y="4330752"/>
              <a:ext cx="8640000" cy="557250"/>
            </a:xfrm>
            <a:prstGeom prst="rect">
              <a:avLst/>
            </a:prstGeom>
            <a:solidFill>
              <a:srgbClr val="003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03560" y="4316990"/>
              <a:ext cx="8136880" cy="584775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ko-KR" altLang="en-US" sz="16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latin typeface="+mn-ea"/>
                  <a:sym typeface="Wingdings" panose="05000000000000000000" pitchFamily="2" charset="2"/>
                </a:rPr>
                <a:t>모</a:t>
              </a:r>
              <a:r>
                <a:rPr lang="ko-KR" altLang="en-US" sz="16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latin typeface="+mn-ea"/>
                  <a:sym typeface="Wingdings" panose="05000000000000000000" pitchFamily="2" charset="2"/>
                </a:rPr>
                <a:t>든</a:t>
              </a:r>
              <a:r>
                <a:rPr lang="ko-KR" altLang="en-US" sz="16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latin typeface="+mn-ea"/>
                  <a:sym typeface="Wingdings" panose="05000000000000000000" pitchFamily="2" charset="2"/>
                </a:rPr>
                <a:t> </a:t>
              </a:r>
              <a:r>
                <a:rPr lang="en-US" altLang="ko-KR" sz="16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latin typeface="+mn-ea"/>
                  <a:sym typeface="Wingdings" panose="05000000000000000000" pitchFamily="2" charset="2"/>
                </a:rPr>
                <a:t>~Valuation Adjustment</a:t>
              </a:r>
              <a:r>
                <a:rPr lang="ko-KR" altLang="en-US" sz="16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latin typeface="+mn-ea"/>
                </a:rPr>
                <a:t>를</a:t>
              </a:r>
              <a:r>
                <a:rPr lang="en-US" altLang="ko-KR" sz="16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ko-KR" sz="16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latin typeface="+mn-ea"/>
                </a:rPr>
                <a:t>XVA</a:t>
              </a:r>
              <a:r>
                <a:rPr lang="ko-KR" altLang="en-US" sz="16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latin typeface="+mn-ea"/>
                </a:rPr>
                <a:t>라 통칭함</a:t>
              </a:r>
              <a:endParaRPr lang="en-US" altLang="ko-KR" sz="1200" b="1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+mn-ea"/>
              </a:endParaRPr>
            </a:p>
            <a:p>
              <a:r>
                <a:rPr lang="ko-KR" altLang="en-US" sz="16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latin typeface="+mn-ea"/>
                </a:rPr>
                <a:t>가격조정 선정에 따라 상이한 파생상품가격 산정 </a:t>
              </a:r>
              <a:r>
                <a:rPr lang="en-US" altLang="ko-KR" sz="16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latin typeface="+mn-ea"/>
                  <a:sym typeface="Wingdings" panose="05000000000000000000" pitchFamily="2" charset="2"/>
                </a:rPr>
                <a:t> Law of One Price </a:t>
              </a:r>
              <a:r>
                <a:rPr lang="ko-KR" altLang="en-US" sz="16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latin typeface="+mn-ea"/>
                  <a:sym typeface="Wingdings" panose="05000000000000000000" pitchFamily="2" charset="2"/>
                </a:rPr>
                <a:t>위반</a:t>
              </a:r>
              <a:endParaRPr lang="en-US" altLang="ko-KR" sz="1600" b="1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51544" y="2081092"/>
              <a:ext cx="8640572" cy="36000"/>
            </a:xfrm>
            <a:prstGeom prst="rect">
              <a:avLst/>
            </a:prstGeom>
            <a:solidFill>
              <a:srgbClr val="00386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51544" y="1833973"/>
              <a:ext cx="8640912" cy="276999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12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XVA</a:t>
              </a:r>
              <a:r>
                <a:rPr lang="ko-KR" altLang="en-US" sz="12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의 도입배경</a:t>
              </a:r>
              <a:endParaRPr lang="en-US" altLang="ko-KR" sz="1200" b="1" cap="none" spc="0" dirty="0">
                <a:ln w="12700">
                  <a:noFill/>
                  <a:prstDash val="solid"/>
                </a:ln>
                <a:solidFill>
                  <a:srgbClr val="003868"/>
                </a:solidFill>
                <a:latin typeface="+mn-ea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65192" y="908773"/>
              <a:ext cx="8627264" cy="957955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 smtClean="0">
                  <a:ln w="12700">
                    <a:noFill/>
                    <a:prstDash val="solid"/>
                  </a:ln>
                  <a:latin typeface="+mn-ea"/>
                </a:rPr>
                <a:t>파생상품의 공정가격 산출의 기본이 되는 </a:t>
              </a:r>
              <a:r>
                <a:rPr lang="en-US" altLang="ko-KR" sz="1050" b="1" dirty="0" smtClean="0">
                  <a:ln w="12700">
                    <a:noFill/>
                    <a:prstDash val="solid"/>
                  </a:ln>
                  <a:latin typeface="+mn-ea"/>
                </a:rPr>
                <a:t>Black-Scholes </a:t>
              </a:r>
              <a:r>
                <a:rPr lang="ko-KR" altLang="en-US" sz="1050" b="1" dirty="0" smtClean="0">
                  <a:ln w="12700">
                    <a:noFill/>
                    <a:prstDash val="solid"/>
                  </a:ln>
                  <a:latin typeface="+mn-ea"/>
                </a:rPr>
                <a:t>모형은 몇 가지 단순가정을 기반으로 한다 </a:t>
              </a:r>
              <a:endParaRPr lang="en-US" altLang="ko-KR" sz="400" b="1" dirty="0" smtClean="0">
                <a:ln w="12700">
                  <a:noFill/>
                  <a:prstDash val="solid"/>
                </a:ln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900" i="1" dirty="0" smtClean="0">
                  <a:ln w="12700">
                    <a:noFill/>
                    <a:prstDash val="solid"/>
                  </a:ln>
                  <a:latin typeface="+mn-ea"/>
                </a:rPr>
                <a:t>파생상품의 거래는 일체 비용이 소요되지 않는다 </a:t>
              </a:r>
              <a:endParaRPr lang="en-US" altLang="ko-KR" sz="900" i="1" dirty="0" smtClean="0">
                <a:ln w="12700">
                  <a:noFill/>
                  <a:prstDash val="solid"/>
                </a:ln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900" i="1" cap="none" spc="0" dirty="0" smtClean="0">
                  <a:ln w="12700">
                    <a:noFill/>
                    <a:prstDash val="solid"/>
                  </a:ln>
                  <a:latin typeface="+mn-ea"/>
                </a:rPr>
                <a:t>투자자는 </a:t>
              </a:r>
              <a:r>
                <a:rPr lang="ko-KR" altLang="en-US" sz="900" i="1" cap="none" spc="0" dirty="0" err="1" smtClean="0">
                  <a:ln w="12700">
                    <a:noFill/>
                    <a:prstDash val="solid"/>
                  </a:ln>
                  <a:latin typeface="+mn-ea"/>
                </a:rPr>
                <a:t>무위험</a:t>
              </a:r>
              <a:r>
                <a:rPr lang="ko-KR" altLang="en-US" sz="900" i="1" cap="none" spc="0" dirty="0" smtClean="0">
                  <a:ln w="12700">
                    <a:noFill/>
                    <a:prstDash val="solid"/>
                  </a:ln>
                  <a:latin typeface="+mn-ea"/>
                </a:rPr>
                <a:t> 이자율의 채권을 원하는 만큼 발행</a:t>
              </a:r>
              <a:r>
                <a:rPr lang="en-US" altLang="ko-KR" sz="900" i="1" cap="none" spc="0" dirty="0" smtClean="0">
                  <a:ln w="12700">
                    <a:noFill/>
                    <a:prstDash val="solid"/>
                  </a:ln>
                  <a:latin typeface="+mn-ea"/>
                </a:rPr>
                <a:t>/</a:t>
              </a:r>
              <a:r>
                <a:rPr lang="ko-KR" altLang="en-US" sz="900" i="1" cap="none" spc="0" dirty="0" smtClean="0">
                  <a:ln w="12700">
                    <a:noFill/>
                    <a:prstDash val="solid"/>
                  </a:ln>
                  <a:latin typeface="+mn-ea"/>
                </a:rPr>
                <a:t>매입할 수 있다 </a:t>
              </a:r>
              <a:endParaRPr lang="en-US" altLang="ko-KR" sz="900" i="1" cap="none" spc="0" dirty="0" smtClean="0">
                <a:ln w="12700">
                  <a:noFill/>
                  <a:prstDash val="solid"/>
                </a:ln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900" i="1" dirty="0" smtClean="0">
                  <a:ln w="12700">
                    <a:noFill/>
                    <a:prstDash val="solid"/>
                  </a:ln>
                  <a:latin typeface="+mn-ea"/>
                </a:rPr>
                <a:t>거래상대방은 어떠한 경우에도 부도가 나지 않는다 </a:t>
              </a:r>
              <a:endParaRPr lang="en-US" altLang="ko-KR" sz="800" i="1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65168" y="2094811"/>
              <a:ext cx="8627264" cy="2243050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900" b="1" u="sng" dirty="0" smtClean="0">
                  <a:ln w="12700">
                    <a:noFill/>
                    <a:prstDash val="solid"/>
                  </a:ln>
                  <a:latin typeface="+mn-ea"/>
                </a:rPr>
                <a:t>Credit Value Adjustment (CVA)</a:t>
              </a:r>
            </a:p>
            <a:p>
              <a:pPr marL="171450" indent="-171450">
                <a:lnSpc>
                  <a:spcPts val="1300"/>
                </a:lnSpc>
                <a:buFontTx/>
                <a:buChar char="-"/>
              </a:pPr>
              <a:r>
                <a:rPr lang="ko-KR" altLang="en-US" sz="900" cap="none" spc="0" dirty="0" smtClean="0">
                  <a:ln w="12700">
                    <a:noFill/>
                    <a:prstDash val="solid"/>
                  </a:ln>
                  <a:latin typeface="+mn-ea"/>
                </a:rPr>
                <a:t>거래상대방이 가지고 있는 </a:t>
              </a:r>
              <a:r>
                <a:rPr lang="ko-KR" altLang="en-US" sz="900" b="1" cap="none" spc="0" dirty="0" smtClean="0">
                  <a:ln w="12700">
                    <a:noFill/>
                    <a:prstDash val="solid"/>
                  </a:ln>
                  <a:latin typeface="+mn-ea"/>
                </a:rPr>
                <a:t>시장위험과 신용위험</a:t>
              </a:r>
              <a:r>
                <a:rPr lang="ko-KR" altLang="en-US" sz="900" cap="none" spc="0" dirty="0" smtClean="0">
                  <a:ln w="12700">
                    <a:noFill/>
                    <a:prstDash val="solid"/>
                  </a:ln>
                  <a:latin typeface="+mn-ea"/>
                </a:rPr>
                <a:t>을 수치화하여 파생상품의 가격산정에 반영</a:t>
              </a:r>
              <a:endParaRPr lang="en-US" altLang="ko-KR" sz="900" dirty="0">
                <a:ln w="12700">
                  <a:noFill/>
                  <a:prstDash val="solid"/>
                </a:ln>
                <a:latin typeface="+mn-ea"/>
              </a:endParaRPr>
            </a:p>
            <a:p>
              <a:pPr marL="171450" indent="-171450">
                <a:lnSpc>
                  <a:spcPts val="1300"/>
                </a:lnSpc>
                <a:buFontTx/>
                <a:buChar char="-"/>
              </a:pPr>
              <a:r>
                <a:rPr lang="en-US" altLang="ko-KR" sz="900" b="1" i="1" cap="none" spc="0" dirty="0" smtClean="0">
                  <a:ln w="12700">
                    <a:noFill/>
                    <a:prstDash val="solid"/>
                  </a:ln>
                  <a:latin typeface="+mn-ea"/>
                </a:rPr>
                <a:t>Risky Portfolio = </a:t>
              </a:r>
              <a:r>
                <a:rPr lang="en-US" altLang="ko-KR" sz="900" b="1" i="1" cap="none" spc="0" dirty="0" err="1" smtClean="0">
                  <a:ln w="12700">
                    <a:noFill/>
                    <a:prstDash val="solid"/>
                  </a:ln>
                  <a:latin typeface="+mn-ea"/>
                </a:rPr>
                <a:t>Riskfree</a:t>
              </a:r>
              <a:r>
                <a:rPr lang="en-US" altLang="ko-KR" sz="900" b="1" i="1" cap="none" spc="0" dirty="0" smtClean="0">
                  <a:ln w="12700">
                    <a:noFill/>
                    <a:prstDash val="solid"/>
                  </a:ln>
                  <a:latin typeface="+mn-ea"/>
                </a:rPr>
                <a:t> Portfolio – Credit Value Adjustment</a:t>
              </a:r>
            </a:p>
            <a:p>
              <a:pPr>
                <a:lnSpc>
                  <a:spcPts val="1300"/>
                </a:lnSpc>
              </a:pPr>
              <a:r>
                <a:rPr lang="en-US" altLang="ko-KR" sz="900" b="1" u="sng" dirty="0" smtClean="0">
                  <a:ln w="12700">
                    <a:noFill/>
                    <a:prstDash val="solid"/>
                  </a:ln>
                  <a:latin typeface="+mn-ea"/>
                </a:rPr>
                <a:t>Debt </a:t>
              </a:r>
              <a:r>
                <a:rPr lang="en-US" altLang="ko-KR" sz="900" b="1" u="sng" dirty="0">
                  <a:ln w="12700">
                    <a:noFill/>
                    <a:prstDash val="solid"/>
                  </a:ln>
                  <a:latin typeface="+mn-ea"/>
                </a:rPr>
                <a:t>Value Adjustment </a:t>
              </a:r>
              <a:r>
                <a:rPr lang="en-US" altLang="ko-KR" sz="900" b="1" u="sng" dirty="0" smtClean="0">
                  <a:ln w="12700">
                    <a:noFill/>
                    <a:prstDash val="solid"/>
                  </a:ln>
                  <a:latin typeface="+mn-ea"/>
                </a:rPr>
                <a:t>(DVA</a:t>
              </a:r>
              <a:r>
                <a:rPr lang="en-US" altLang="ko-KR" sz="900" b="1" u="sng" dirty="0">
                  <a:ln w="12700">
                    <a:noFill/>
                    <a:prstDash val="solid"/>
                  </a:ln>
                  <a:latin typeface="+mn-ea"/>
                </a:rPr>
                <a:t>)</a:t>
              </a:r>
            </a:p>
            <a:p>
              <a:pPr marL="171450" indent="-171450">
                <a:lnSpc>
                  <a:spcPts val="1300"/>
                </a:lnSpc>
                <a:buFontTx/>
                <a:buChar char="-"/>
              </a:pPr>
              <a:r>
                <a:rPr lang="ko-KR" altLang="en-US" sz="900" dirty="0" smtClean="0">
                  <a:ln w="12700">
                    <a:noFill/>
                    <a:prstDash val="solid"/>
                  </a:ln>
                  <a:latin typeface="+mn-ea"/>
                </a:rPr>
                <a:t>거래상대방과 자사의 </a:t>
              </a:r>
              <a:r>
                <a:rPr lang="ko-KR" altLang="en-US" sz="900" b="1" dirty="0" smtClean="0">
                  <a:ln w="12700">
                    <a:noFill/>
                    <a:prstDash val="solid"/>
                  </a:ln>
                  <a:latin typeface="+mn-ea"/>
                </a:rPr>
                <a:t>부도위험</a:t>
              </a:r>
              <a:r>
                <a:rPr lang="ko-KR" altLang="en-US" sz="900" dirty="0" smtClean="0">
                  <a:ln w="12700">
                    <a:noFill/>
                    <a:prstDash val="solid"/>
                  </a:ln>
                  <a:latin typeface="+mn-ea"/>
                </a:rPr>
                <a:t>을 가격산정에 반영 </a:t>
              </a:r>
              <a:endParaRPr lang="en-US" altLang="ko-KR" sz="900" dirty="0">
                <a:ln w="12700">
                  <a:noFill/>
                  <a:prstDash val="solid"/>
                </a:ln>
                <a:latin typeface="+mn-ea"/>
              </a:endParaRPr>
            </a:p>
            <a:p>
              <a:pPr marL="171450" indent="-171450">
                <a:lnSpc>
                  <a:spcPts val="1300"/>
                </a:lnSpc>
                <a:buFontTx/>
                <a:buChar char="-"/>
              </a:pPr>
              <a:r>
                <a:rPr lang="en-US" altLang="ko-KR" sz="900" b="1" i="1" dirty="0" smtClean="0">
                  <a:ln w="12700">
                    <a:noFill/>
                    <a:prstDash val="solid"/>
                  </a:ln>
                  <a:latin typeface="+mn-ea"/>
                </a:rPr>
                <a:t>Bilateral CVA = CVA + Debt Value Adjustment</a:t>
              </a:r>
            </a:p>
            <a:p>
              <a:pPr>
                <a:lnSpc>
                  <a:spcPts val="1300"/>
                </a:lnSpc>
              </a:pPr>
              <a:r>
                <a:rPr lang="en-US" altLang="ko-KR" sz="900" b="1" u="sng" dirty="0" smtClean="0">
                  <a:ln w="12700">
                    <a:noFill/>
                    <a:prstDash val="solid"/>
                  </a:ln>
                  <a:latin typeface="+mn-ea"/>
                </a:rPr>
                <a:t>Funding </a:t>
              </a:r>
              <a:r>
                <a:rPr lang="en-US" altLang="ko-KR" sz="900" b="1" u="sng" dirty="0">
                  <a:ln w="12700">
                    <a:noFill/>
                    <a:prstDash val="solid"/>
                  </a:ln>
                  <a:latin typeface="+mn-ea"/>
                </a:rPr>
                <a:t>Value Adjustment </a:t>
              </a:r>
              <a:r>
                <a:rPr lang="en-US" altLang="ko-KR" sz="900" b="1" u="sng" dirty="0" smtClean="0">
                  <a:ln w="12700">
                    <a:noFill/>
                    <a:prstDash val="solid"/>
                  </a:ln>
                  <a:latin typeface="+mn-ea"/>
                </a:rPr>
                <a:t>(FVA</a:t>
              </a:r>
              <a:r>
                <a:rPr lang="en-US" altLang="ko-KR" sz="900" b="1" u="sng" dirty="0">
                  <a:ln w="12700">
                    <a:noFill/>
                    <a:prstDash val="solid"/>
                  </a:ln>
                  <a:latin typeface="+mn-ea"/>
                </a:rPr>
                <a:t>)</a:t>
              </a:r>
            </a:p>
            <a:p>
              <a:pPr marL="171450" indent="-171450">
                <a:lnSpc>
                  <a:spcPts val="1300"/>
                </a:lnSpc>
                <a:buFontTx/>
                <a:buChar char="-"/>
              </a:pPr>
              <a:r>
                <a:rPr lang="ko-KR" altLang="en-US" sz="900" b="1" dirty="0" smtClean="0">
                  <a:ln w="12700">
                    <a:noFill/>
                    <a:prstDash val="solid"/>
                  </a:ln>
                  <a:latin typeface="+mn-ea"/>
                </a:rPr>
                <a:t>자금조달 비용</a:t>
              </a:r>
              <a:r>
                <a:rPr lang="ko-KR" altLang="en-US" sz="900" dirty="0" smtClean="0">
                  <a:ln w="12700">
                    <a:noFill/>
                    <a:prstDash val="solid"/>
                  </a:ln>
                  <a:latin typeface="+mn-ea"/>
                </a:rPr>
                <a:t>을 가격산정에 </a:t>
              </a:r>
              <a:r>
                <a:rPr lang="ko-KR" altLang="en-US" sz="900" dirty="0">
                  <a:ln w="12700">
                    <a:noFill/>
                    <a:prstDash val="solid"/>
                  </a:ln>
                  <a:latin typeface="+mn-ea"/>
                </a:rPr>
                <a:t>반영 </a:t>
              </a:r>
              <a:endParaRPr lang="en-US" altLang="ko-KR" sz="900" dirty="0">
                <a:ln w="12700">
                  <a:noFill/>
                  <a:prstDash val="solid"/>
                </a:ln>
                <a:latin typeface="+mn-ea"/>
              </a:endParaRPr>
            </a:p>
            <a:p>
              <a:pPr marL="171450" indent="-171450">
                <a:lnSpc>
                  <a:spcPts val="1300"/>
                </a:lnSpc>
                <a:buFontTx/>
                <a:buChar char="-"/>
              </a:pPr>
              <a:r>
                <a:rPr lang="en-US" altLang="ko-KR" sz="900" b="1" i="1" dirty="0" smtClean="0">
                  <a:ln w="12700">
                    <a:noFill/>
                    <a:prstDash val="solid"/>
                  </a:ln>
                  <a:latin typeface="+mn-ea"/>
                </a:rPr>
                <a:t>Funding Value Adjustment = Funding Cost Adjustment + Funding Benefit Adjustment</a:t>
              </a:r>
              <a:endParaRPr lang="en-US" altLang="ko-KR" sz="900" b="1" i="1" dirty="0">
                <a:ln w="12700">
                  <a:noFill/>
                  <a:prstDash val="solid"/>
                </a:ln>
                <a:latin typeface="+mn-ea"/>
              </a:endParaRPr>
            </a:p>
            <a:p>
              <a:pPr>
                <a:lnSpc>
                  <a:spcPts val="1300"/>
                </a:lnSpc>
              </a:pPr>
              <a:r>
                <a:rPr lang="en-US" altLang="ko-KR" sz="900" b="1" u="sng" dirty="0" smtClean="0">
                  <a:ln w="12700">
                    <a:noFill/>
                    <a:prstDash val="solid"/>
                  </a:ln>
                  <a:latin typeface="+mn-ea"/>
                </a:rPr>
                <a:t>Collateral </a:t>
              </a:r>
              <a:r>
                <a:rPr lang="en-US" altLang="ko-KR" sz="900" b="1" u="sng" dirty="0">
                  <a:ln w="12700">
                    <a:noFill/>
                    <a:prstDash val="solid"/>
                  </a:ln>
                  <a:latin typeface="+mn-ea"/>
                </a:rPr>
                <a:t>Value Adjustment </a:t>
              </a:r>
              <a:r>
                <a:rPr lang="en-US" altLang="ko-KR" sz="900" b="1" u="sng" dirty="0" smtClean="0">
                  <a:ln w="12700">
                    <a:noFill/>
                    <a:prstDash val="solid"/>
                  </a:ln>
                  <a:latin typeface="+mn-ea"/>
                </a:rPr>
                <a:t>(COLVA</a:t>
              </a:r>
              <a:r>
                <a:rPr lang="en-US" altLang="ko-KR" sz="900" b="1" u="sng" dirty="0">
                  <a:ln w="12700">
                    <a:noFill/>
                    <a:prstDash val="solid"/>
                  </a:ln>
                  <a:latin typeface="+mn-ea"/>
                </a:rPr>
                <a:t>)</a:t>
              </a:r>
            </a:p>
            <a:p>
              <a:pPr marL="171450" indent="-171450">
                <a:lnSpc>
                  <a:spcPts val="1300"/>
                </a:lnSpc>
                <a:buFontTx/>
                <a:buChar char="-"/>
              </a:pPr>
              <a:r>
                <a:rPr lang="ko-KR" altLang="en-US" sz="900" b="1" dirty="0" smtClean="0">
                  <a:ln w="12700">
                    <a:noFill/>
                    <a:prstDash val="solid"/>
                  </a:ln>
                  <a:latin typeface="+mn-ea"/>
                </a:rPr>
                <a:t>담보 관리 </a:t>
              </a:r>
              <a:r>
                <a:rPr lang="ko-KR" altLang="en-US" sz="900" b="1" dirty="0">
                  <a:ln w="12700">
                    <a:noFill/>
                    <a:prstDash val="solid"/>
                  </a:ln>
                  <a:latin typeface="+mn-ea"/>
                </a:rPr>
                <a:t>비용</a:t>
              </a:r>
              <a:r>
                <a:rPr lang="ko-KR" altLang="en-US" sz="900" dirty="0">
                  <a:ln w="12700">
                    <a:noFill/>
                    <a:prstDash val="solid"/>
                  </a:ln>
                  <a:latin typeface="+mn-ea"/>
                </a:rPr>
                <a:t>을 가격산정에 반영 </a:t>
              </a:r>
              <a:endParaRPr lang="en-US" altLang="ko-KR" sz="900" dirty="0">
                <a:ln w="12700">
                  <a:noFill/>
                  <a:prstDash val="solid"/>
                </a:ln>
                <a:latin typeface="+mn-ea"/>
              </a:endParaRPr>
            </a:p>
            <a:p>
              <a:pPr>
                <a:lnSpc>
                  <a:spcPts val="1300"/>
                </a:lnSpc>
              </a:pPr>
              <a:r>
                <a:rPr lang="en-US" altLang="ko-KR" sz="900" b="1" u="sng" dirty="0" smtClean="0">
                  <a:ln w="12700">
                    <a:noFill/>
                    <a:prstDash val="solid"/>
                  </a:ln>
                  <a:latin typeface="+mn-ea"/>
                </a:rPr>
                <a:t>Capital </a:t>
              </a:r>
              <a:r>
                <a:rPr lang="en-US" altLang="ko-KR" sz="900" b="1" u="sng" dirty="0">
                  <a:ln w="12700">
                    <a:noFill/>
                    <a:prstDash val="solid"/>
                  </a:ln>
                  <a:latin typeface="+mn-ea"/>
                </a:rPr>
                <a:t>Value Adjustment </a:t>
              </a:r>
              <a:r>
                <a:rPr lang="en-US" altLang="ko-KR" sz="900" b="1" u="sng" dirty="0" smtClean="0">
                  <a:ln w="12700">
                    <a:noFill/>
                    <a:prstDash val="solid"/>
                  </a:ln>
                  <a:latin typeface="+mn-ea"/>
                </a:rPr>
                <a:t>(KVA</a:t>
              </a:r>
              <a:r>
                <a:rPr lang="en-US" altLang="ko-KR" sz="900" b="1" u="sng" dirty="0">
                  <a:ln w="12700">
                    <a:noFill/>
                    <a:prstDash val="solid"/>
                  </a:ln>
                  <a:latin typeface="+mn-ea"/>
                </a:rPr>
                <a:t>)</a:t>
              </a:r>
            </a:p>
            <a:p>
              <a:pPr marL="171450" indent="-171450">
                <a:lnSpc>
                  <a:spcPts val="1300"/>
                </a:lnSpc>
                <a:buFontTx/>
                <a:buChar char="-"/>
              </a:pPr>
              <a:r>
                <a:rPr lang="en-US" altLang="ko-KR" sz="900" b="1" dirty="0" smtClean="0">
                  <a:ln w="12700">
                    <a:noFill/>
                    <a:prstDash val="solid"/>
                  </a:ln>
                  <a:latin typeface="+mn-ea"/>
                </a:rPr>
                <a:t>Basel II.5</a:t>
              </a:r>
              <a:r>
                <a:rPr lang="ko-KR" altLang="en-US" sz="900" b="1" dirty="0" smtClean="0">
                  <a:ln w="12700">
                    <a:noFill/>
                    <a:prstDash val="solid"/>
                  </a:ln>
                  <a:latin typeface="+mn-ea"/>
                </a:rPr>
                <a:t>와</a:t>
              </a:r>
              <a:r>
                <a:rPr lang="en-US" altLang="ko-KR" sz="900" b="1" dirty="0" smtClean="0">
                  <a:ln w="12700">
                    <a:noFill/>
                    <a:prstDash val="solid"/>
                  </a:ln>
                  <a:latin typeface="+mn-ea"/>
                </a:rPr>
                <a:t> Basel III </a:t>
              </a:r>
              <a:r>
                <a:rPr lang="ko-KR" altLang="en-US" sz="900" b="1" dirty="0" smtClean="0">
                  <a:ln w="12700">
                    <a:noFill/>
                    <a:prstDash val="solid"/>
                  </a:ln>
                  <a:latin typeface="+mn-ea"/>
                </a:rPr>
                <a:t>준수에 따른 발생비용</a:t>
              </a:r>
              <a:r>
                <a:rPr lang="ko-KR" altLang="en-US" sz="900" dirty="0" smtClean="0">
                  <a:ln w="12700">
                    <a:noFill/>
                    <a:prstDash val="solid"/>
                  </a:ln>
                  <a:latin typeface="+mn-ea"/>
                </a:rPr>
                <a:t>을 </a:t>
              </a:r>
              <a:r>
                <a:rPr lang="ko-KR" altLang="en-US" sz="900" dirty="0">
                  <a:ln w="12700">
                    <a:noFill/>
                    <a:prstDash val="solid"/>
                  </a:ln>
                  <a:latin typeface="+mn-ea"/>
                </a:rPr>
                <a:t>가격산정에 반영 </a:t>
              </a:r>
              <a:endParaRPr lang="en-US" altLang="ko-KR" sz="90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59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9144000" cy="5076239"/>
            <a:chOff x="0" y="0"/>
            <a:chExt cx="9144000" cy="5076239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652136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66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117" t="-547714" r="-45041" b="-20137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435" y="51470"/>
              <a:ext cx="7837508" cy="523220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28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3</a:t>
              </a:r>
              <a:r>
                <a:rPr lang="en-US" altLang="ko-KR" sz="28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. </a:t>
              </a:r>
              <a:r>
                <a:rPr lang="ko-KR" altLang="en-US" sz="28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연 구  의 의</a:t>
              </a:r>
              <a:endParaRPr lang="en-US" altLang="ko-KR" sz="2800" b="1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766530" y="4845407"/>
              <a:ext cx="360040" cy="230832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900" dirty="0" smtClean="0">
                  <a:ln w="12700">
                    <a:noFill/>
                    <a:prstDash val="solid"/>
                  </a:ln>
                  <a:latin typeface="+mn-ea"/>
                </a:rPr>
                <a:t>3</a:t>
              </a:r>
              <a:endParaRPr lang="en-US" altLang="ko-KR" sz="900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41784" y="678632"/>
              <a:ext cx="8460432" cy="4108817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pPr marL="361950" indent="-361950">
                <a:lnSpc>
                  <a:spcPct val="150000"/>
                </a:lnSpc>
                <a:buAutoNum type="arabicPeriod"/>
              </a:pPr>
              <a:r>
                <a:rPr lang="ko-KR" altLang="en-US" sz="28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최초 한국형 </a:t>
              </a:r>
              <a:r>
                <a:rPr lang="en-US" altLang="ko-KR" sz="28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XVA</a:t>
              </a:r>
              <a:r>
                <a:rPr lang="ko-KR" altLang="en-US" sz="28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 연구 </a:t>
              </a:r>
              <a:endParaRPr lang="en-US" altLang="ko-KR" sz="2800" b="1" dirty="0" smtClean="0">
                <a:ln w="12700">
                  <a:noFill/>
                  <a:prstDash val="solid"/>
                </a:ln>
                <a:solidFill>
                  <a:srgbClr val="003868"/>
                </a:solidFill>
                <a:latin typeface="+mn-ea"/>
              </a:endParaRPr>
            </a:p>
            <a:p>
              <a:pPr marL="361950" lvl="1" indent="-361950">
                <a:lnSpc>
                  <a:spcPct val="150000"/>
                </a:lnSpc>
              </a:pPr>
              <a:r>
                <a:rPr lang="en-US" altLang="ko-KR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	2016</a:t>
              </a:r>
              <a:r>
                <a:rPr lang="ko-KR" altLang="en-US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년 </a:t>
              </a:r>
              <a:r>
                <a:rPr lang="en-US" altLang="ko-KR" b="1" i="1" dirty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4</a:t>
              </a:r>
              <a:r>
                <a:rPr lang="ko-KR" altLang="en-US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월 기준</a:t>
              </a:r>
              <a:r>
                <a:rPr lang="en-US" altLang="ko-KR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국내 </a:t>
              </a:r>
              <a:r>
                <a:rPr lang="en-US" altLang="ko-KR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XVA </a:t>
              </a:r>
              <a:r>
                <a:rPr lang="ko-KR" altLang="en-US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연구의 부재 </a:t>
              </a:r>
              <a:r>
                <a:rPr lang="en-US" altLang="ko-KR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(RISS </a:t>
              </a:r>
              <a:r>
                <a:rPr lang="ko-KR" altLang="en-US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등록 논문 기준</a:t>
              </a:r>
              <a:r>
                <a:rPr lang="en-US" altLang="ko-KR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)</a:t>
              </a:r>
            </a:p>
            <a:p>
              <a:pPr marL="361950" lvl="1" indent="-361950">
                <a:lnSpc>
                  <a:spcPct val="150000"/>
                </a:lnSpc>
              </a:pPr>
              <a:r>
                <a:rPr lang="en-US" altLang="ko-KR" b="1" i="1" dirty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	</a:t>
              </a:r>
              <a:r>
                <a:rPr lang="ko-KR" altLang="en-US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해외 </a:t>
              </a:r>
              <a:r>
                <a:rPr lang="en-US" altLang="ko-KR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XVA </a:t>
              </a:r>
              <a:r>
                <a:rPr lang="ko-KR" altLang="en-US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연구 및 도입 진행 </a:t>
              </a:r>
              <a:r>
                <a:rPr lang="en-US" altLang="ko-KR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(JP Morgan</a:t>
              </a:r>
              <a:r>
                <a:rPr lang="ko-KR" altLang="en-US" b="1" i="1" dirty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-US" altLang="ko-KR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$1.5B</a:t>
              </a:r>
              <a:r>
                <a:rPr lang="ko-KR" altLang="en-US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자금조달비용 충당금 보유</a:t>
              </a:r>
              <a:r>
                <a:rPr lang="en-US" altLang="ko-KR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)</a:t>
              </a:r>
              <a:r>
                <a:rPr lang="ko-KR" altLang="en-US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</a:t>
              </a:r>
              <a:endParaRPr lang="en-US" altLang="ko-KR" b="1" i="1" dirty="0" smtClean="0">
                <a:ln w="12700">
                  <a:noFill/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361950" lvl="1" indent="-361950">
                <a:lnSpc>
                  <a:spcPct val="150000"/>
                </a:lnSpc>
              </a:pPr>
              <a:r>
                <a:rPr lang="en-US" altLang="ko-KR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	</a:t>
              </a:r>
              <a:r>
                <a:rPr lang="ko-KR" altLang="en-US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국내 </a:t>
              </a:r>
              <a:r>
                <a:rPr lang="en-US" altLang="ko-KR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XVA </a:t>
              </a:r>
              <a:r>
                <a:rPr lang="ko-KR" altLang="en-US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도입 지연 시 국내</a:t>
              </a:r>
              <a:r>
                <a:rPr lang="en-US" altLang="ko-KR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/</a:t>
              </a:r>
              <a:r>
                <a:rPr lang="ko-KR" altLang="en-US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해외 파생상품 가격산정 괴리 심화 </a:t>
              </a:r>
              <a:endParaRPr lang="en-US" altLang="ko-KR" sz="1000" b="1" dirty="0" smtClean="0">
                <a:ln w="12700">
                  <a:noFill/>
                  <a:prstDash val="solid"/>
                </a:ln>
                <a:solidFill>
                  <a:srgbClr val="003868"/>
                </a:solidFill>
                <a:latin typeface="+mn-ea"/>
              </a:endParaRPr>
            </a:p>
            <a:p>
              <a:pPr marL="361950" indent="-361950">
                <a:lnSpc>
                  <a:spcPct val="150000"/>
                </a:lnSpc>
                <a:buAutoNum type="arabicPeriod"/>
              </a:pPr>
              <a:r>
                <a:rPr lang="en-US" altLang="ko-KR" sz="2800" b="1" cap="none" spc="0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Stochastic Volatility </a:t>
              </a:r>
              <a:r>
                <a:rPr lang="ko-KR" altLang="en-US" sz="2800" b="1" cap="none" spc="0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모델의 도입</a:t>
              </a:r>
              <a:r>
                <a:rPr lang="en-US" altLang="ko-KR" sz="2800" b="1" cap="none" spc="0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  </a:t>
              </a:r>
            </a:p>
            <a:p>
              <a:pPr marL="361950" lvl="1" indent="-361950">
                <a:lnSpc>
                  <a:spcPct val="150000"/>
                </a:lnSpc>
              </a:pPr>
              <a:r>
                <a:rPr lang="en-US" altLang="ko-KR" b="1" i="1" cap="none" spc="0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	Geometric Brownian Motion </a:t>
              </a:r>
              <a:r>
                <a:rPr lang="ko-KR" altLang="en-US" b="1" i="1" cap="none" spc="0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가정의 일반화</a:t>
              </a:r>
              <a:endParaRPr lang="en-US" altLang="ko-KR" sz="1000" b="1" i="1" cap="none" spc="0" dirty="0" smtClean="0">
                <a:ln w="12700">
                  <a:noFill/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361950" indent="-361950">
                <a:lnSpc>
                  <a:spcPct val="150000"/>
                </a:lnSpc>
                <a:buAutoNum type="arabicPeriod"/>
              </a:pPr>
              <a:r>
                <a:rPr lang="en-US" altLang="ko-KR" sz="28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KOSPI 200 </a:t>
              </a:r>
              <a:r>
                <a:rPr lang="ko-KR" altLang="en-US" sz="2800" b="1" dirty="0" err="1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콜옵션</a:t>
              </a:r>
              <a:r>
                <a:rPr lang="ko-KR" altLang="en-US" sz="28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 산출</a:t>
              </a:r>
              <a:endParaRPr lang="en-US" altLang="ko-KR" sz="2800" b="1" dirty="0" smtClean="0">
                <a:ln w="12700">
                  <a:noFill/>
                  <a:prstDash val="solid"/>
                </a:ln>
                <a:solidFill>
                  <a:srgbClr val="003868"/>
                </a:solidFill>
                <a:latin typeface="+mn-ea"/>
              </a:endParaRPr>
            </a:p>
            <a:p>
              <a:pPr marL="361950" indent="-361950">
                <a:lnSpc>
                  <a:spcPct val="150000"/>
                </a:lnSpc>
              </a:pPr>
              <a:r>
                <a:rPr lang="en-US" altLang="ko-KR" b="1" dirty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	</a:t>
              </a:r>
              <a:r>
                <a:rPr lang="ko-KR" altLang="en-US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시뮬레이</a:t>
              </a:r>
              <a:r>
                <a:rPr lang="ko-KR" altLang="en-US" b="1" i="1" dirty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션</a:t>
              </a:r>
              <a:r>
                <a:rPr lang="ko-KR" altLang="en-US" b="1" i="1" dirty="0" smtClean="0">
                  <a:ln w="12700">
                    <a:noFill/>
                    <a:prstDash val="solid"/>
                  </a:ln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을 통한 이론 검증</a:t>
              </a:r>
              <a:endParaRPr lang="en-US" altLang="ko-KR" b="1" i="1" dirty="0" smtClean="0">
                <a:ln w="12700">
                  <a:noFill/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29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9144000" cy="652136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117" t="-547714" r="-45041" b="-20137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/>
          <p:cNvSpPr/>
          <p:nvPr/>
        </p:nvSpPr>
        <p:spPr>
          <a:xfrm>
            <a:off x="75435" y="51470"/>
            <a:ext cx="7837508" cy="523220"/>
          </a:xfrm>
          <a:prstGeom prst="rect">
            <a:avLst/>
          </a:prstGeom>
          <a:noFill/>
          <a:effectLst>
            <a:outerShdw dist="50800" dir="5400000" sx="1000" sy="1000" algn="ctr" rotWithShape="0">
              <a:schemeClr val="bg1"/>
            </a:outerShdw>
          </a:effectLst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altLang="ko-KR" sz="2800" b="1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</a:t>
            </a:r>
            <a:r>
              <a:rPr lang="ko-KR" altLang="en-US" sz="2800" b="1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연 구  모 </a:t>
            </a:r>
            <a:r>
              <a:rPr lang="ko-KR" altLang="en-US" sz="2800" b="1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형</a:t>
            </a:r>
            <a:endParaRPr lang="en-US" altLang="ko-KR" sz="2800" b="1" cap="none" spc="0" dirty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66530" y="4845407"/>
            <a:ext cx="360040" cy="230832"/>
          </a:xfrm>
          <a:prstGeom prst="rect">
            <a:avLst/>
          </a:prstGeom>
          <a:noFill/>
          <a:effectLst>
            <a:outerShdw dist="50800" dir="5400000" sx="1000" sy="1000" algn="ctr" rotWithShape="0">
              <a:schemeClr val="bg1"/>
            </a:outerShdw>
          </a:effectLst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altLang="ko-KR" sz="900" cap="none" spc="0" dirty="0" smtClean="0">
                <a:ln w="12700">
                  <a:noFill/>
                  <a:prstDash val="solid"/>
                </a:ln>
                <a:latin typeface="+mn-ea"/>
              </a:rPr>
              <a:t>4</a:t>
            </a:r>
            <a:endParaRPr lang="en-US" altLang="ko-KR" sz="900" cap="none" spc="0" dirty="0">
              <a:ln w="12700">
                <a:noFill/>
                <a:prstDash val="solid"/>
              </a:ln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52116" y="3754973"/>
            <a:ext cx="4140000" cy="36000"/>
          </a:xfrm>
          <a:prstGeom prst="rect">
            <a:avLst/>
          </a:prstGeom>
          <a:solidFill>
            <a:srgbClr val="00386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4752116" y="1033104"/>
            <a:ext cx="4140000" cy="36000"/>
          </a:xfrm>
          <a:prstGeom prst="rect">
            <a:avLst/>
          </a:prstGeom>
          <a:solidFill>
            <a:srgbClr val="00386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23"/>
          <p:cNvSpPr/>
          <p:nvPr/>
        </p:nvSpPr>
        <p:spPr>
          <a:xfrm>
            <a:off x="251545" y="1028985"/>
            <a:ext cx="4140000" cy="36000"/>
          </a:xfrm>
          <a:prstGeom prst="rect">
            <a:avLst/>
          </a:prstGeom>
          <a:solidFill>
            <a:srgbClr val="00386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직사각형 24"/>
          <p:cNvSpPr/>
          <p:nvPr/>
        </p:nvSpPr>
        <p:spPr>
          <a:xfrm>
            <a:off x="251545" y="781866"/>
            <a:ext cx="4140000" cy="276999"/>
          </a:xfrm>
          <a:prstGeom prst="rect">
            <a:avLst/>
          </a:prstGeom>
          <a:noFill/>
          <a:effectLst>
            <a:outerShdw dist="50800" dir="5400000" sx="1000" sy="1000" algn="ctr" rotWithShape="0">
              <a:schemeClr val="bg1"/>
            </a:outerShdw>
          </a:effectLst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altLang="ko-KR" sz="1200" b="1" dirty="0" smtClean="0">
                <a:ln w="12700">
                  <a:noFill/>
                  <a:prstDash val="solid"/>
                </a:ln>
                <a:solidFill>
                  <a:srgbClr val="003868"/>
                </a:solidFill>
                <a:latin typeface="+mn-ea"/>
              </a:rPr>
              <a:t>Stochastic Volatility </a:t>
            </a:r>
            <a:r>
              <a:rPr lang="ko-KR" altLang="en-US" sz="1200" b="1" dirty="0" smtClean="0">
                <a:ln w="12700">
                  <a:noFill/>
                  <a:prstDash val="solid"/>
                </a:ln>
                <a:solidFill>
                  <a:srgbClr val="003868"/>
                </a:solidFill>
                <a:latin typeface="+mn-ea"/>
              </a:rPr>
              <a:t>모형의 도입</a:t>
            </a:r>
            <a:endParaRPr lang="en-US" altLang="ko-KR" sz="1200" b="1" cap="none" spc="0" dirty="0">
              <a:ln w="12700">
                <a:noFill/>
                <a:prstDash val="solid"/>
              </a:ln>
              <a:solidFill>
                <a:srgbClr val="003868"/>
              </a:solidFill>
              <a:latin typeface="+mn-ea"/>
            </a:endParaRPr>
          </a:p>
        </p:txBody>
      </p:sp>
      <p:pic>
        <p:nvPicPr>
          <p:cNvPr id="29" name="Picture 21"/>
          <p:cNvPicPr/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0" y="1158896"/>
            <a:ext cx="2349910" cy="1762302"/>
          </a:xfrm>
          <a:prstGeom prst="rect">
            <a:avLst/>
          </a:prstGeom>
        </p:spPr>
      </p:pic>
      <p:pic>
        <p:nvPicPr>
          <p:cNvPr id="30" name="Picture 22"/>
          <p:cNvPicPr/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193" y="2528232"/>
            <a:ext cx="2350888" cy="176111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52000" y="4387896"/>
            <a:ext cx="4181081" cy="560118"/>
            <a:chOff x="252000" y="4225176"/>
            <a:chExt cx="4181081" cy="560118"/>
          </a:xfrm>
        </p:grpSpPr>
        <p:sp>
          <p:nvSpPr>
            <p:cNvPr id="31" name="직사각형 30"/>
            <p:cNvSpPr/>
            <p:nvPr/>
          </p:nvSpPr>
          <p:spPr>
            <a:xfrm>
              <a:off x="252000" y="4225176"/>
              <a:ext cx="4181081" cy="560118"/>
            </a:xfrm>
            <a:prstGeom prst="rect">
              <a:avLst/>
            </a:prstGeom>
            <a:solidFill>
              <a:srgbClr val="003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68360" y="4243625"/>
              <a:ext cx="3348360" cy="523220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pPr algn="ctr"/>
              <a:r>
                <a:rPr lang="ko-KR" altLang="en-US" sz="14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latin typeface="+mn-ea"/>
                  <a:sym typeface="Wingdings" panose="05000000000000000000" pitchFamily="2" charset="2"/>
                </a:rPr>
                <a:t>시장의 변동성은 일정하지 않음</a:t>
              </a:r>
              <a:endParaRPr lang="en-US" altLang="ko-KR" sz="1400" b="1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latin typeface="+mn-ea"/>
                <a:sym typeface="Wingdings" panose="05000000000000000000" pitchFamily="2" charset="2"/>
              </a:endParaRPr>
            </a:p>
            <a:p>
              <a:pPr algn="ctr"/>
              <a:r>
                <a:rPr lang="en-US" altLang="ko-KR" sz="14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latin typeface="+mn-ea"/>
                  <a:sym typeface="Wingdings" panose="05000000000000000000" pitchFamily="2" charset="2"/>
                </a:rPr>
                <a:t> Stochastic Volatility </a:t>
              </a:r>
              <a:r>
                <a:rPr lang="ko-KR" altLang="en-US" sz="14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latin typeface="+mn-ea"/>
                  <a:sym typeface="Wingdings" panose="05000000000000000000" pitchFamily="2" charset="2"/>
                </a:rPr>
                <a:t>도입의 필요성 </a:t>
              </a:r>
              <a:endParaRPr lang="en-US" altLang="ko-KR" sz="1400" b="1" dirty="0">
                <a:ln w="12700">
                  <a:noFill/>
                  <a:prstDash val="solid"/>
                </a:ln>
                <a:solidFill>
                  <a:schemeClr val="bg1"/>
                </a:solidFill>
                <a:latin typeface="+mn-ea"/>
                <a:sym typeface="Wingdings" panose="05000000000000000000" pitchFamily="2" charset="2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689114" y="785985"/>
            <a:ext cx="4203002" cy="1425725"/>
            <a:chOff x="4743548" y="785985"/>
            <a:chExt cx="4203002" cy="1425725"/>
          </a:xfrm>
        </p:grpSpPr>
        <p:sp>
          <p:nvSpPr>
            <p:cNvPr id="20" name="직사각형 19"/>
            <p:cNvSpPr/>
            <p:nvPr/>
          </p:nvSpPr>
          <p:spPr>
            <a:xfrm>
              <a:off x="4752116" y="785985"/>
              <a:ext cx="4140000" cy="276999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12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SABR Model</a:t>
              </a:r>
              <a:endParaRPr lang="en-US" altLang="ko-KR" sz="1200" b="1" cap="none" spc="0" dirty="0">
                <a:ln w="12700">
                  <a:noFill/>
                  <a:prstDash val="solid"/>
                </a:ln>
                <a:solidFill>
                  <a:srgbClr val="003868"/>
                </a:solidFill>
                <a:latin typeface="+mn-ea"/>
              </a:endParaRPr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53" r="11581"/>
            <a:stretch/>
          </p:blipFill>
          <p:spPr bwMode="auto">
            <a:xfrm>
              <a:off x="6100161" y="1280470"/>
              <a:ext cx="1443910" cy="931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4743548" y="1049066"/>
              <a:ext cx="4203002" cy="223138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ko-KR" altLang="en-US" sz="850" b="1" i="1" dirty="0" smtClean="0">
                  <a:ln w="12700">
                    <a:noFill/>
                    <a:prstDash val="solid"/>
                  </a:ln>
                  <a:latin typeface="+mn-ea"/>
                  <a:sym typeface="Wingdings" panose="05000000000000000000" pitchFamily="2" charset="2"/>
                </a:rPr>
                <a:t>변동성이 결정적</a:t>
              </a:r>
              <a:r>
                <a:rPr lang="en-US" altLang="ko-KR" sz="850" b="1" i="1" dirty="0" smtClean="0">
                  <a:ln w="12700">
                    <a:noFill/>
                    <a:prstDash val="solid"/>
                  </a:ln>
                  <a:latin typeface="+mn-ea"/>
                  <a:sym typeface="Wingdings" panose="05000000000000000000" pitchFamily="2" charset="2"/>
                </a:rPr>
                <a:t>(deterministic)</a:t>
              </a:r>
              <a:r>
                <a:rPr lang="ko-KR" altLang="en-US" sz="850" b="1" i="1" dirty="0" smtClean="0">
                  <a:ln w="12700">
                    <a:noFill/>
                    <a:prstDash val="solid"/>
                  </a:ln>
                  <a:latin typeface="+mn-ea"/>
                  <a:sym typeface="Wingdings" panose="05000000000000000000" pitchFamily="2" charset="2"/>
                </a:rPr>
                <a:t>이지 않고 확률과정</a:t>
              </a:r>
              <a:r>
                <a:rPr lang="en-US" altLang="ko-KR" sz="850" b="1" i="1" dirty="0" smtClean="0">
                  <a:ln w="12700">
                    <a:noFill/>
                    <a:prstDash val="solid"/>
                  </a:ln>
                  <a:latin typeface="+mn-ea"/>
                  <a:sym typeface="Wingdings" panose="05000000000000000000" pitchFamily="2" charset="2"/>
                </a:rPr>
                <a:t>(stochastic process)</a:t>
              </a:r>
              <a:r>
                <a:rPr lang="ko-KR" altLang="en-US" sz="850" b="1" i="1" dirty="0" smtClean="0">
                  <a:ln w="12700">
                    <a:noFill/>
                    <a:prstDash val="solid"/>
                  </a:ln>
                  <a:latin typeface="+mn-ea"/>
                  <a:sym typeface="Wingdings" panose="05000000000000000000" pitchFamily="2" charset="2"/>
                </a:rPr>
                <a:t>라고 가정</a:t>
              </a:r>
              <a:endParaRPr lang="en-US" altLang="ko-KR" sz="850" b="1" i="1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689114" y="2283033"/>
            <a:ext cx="4203002" cy="1319524"/>
            <a:chOff x="4743548" y="3507854"/>
            <a:chExt cx="4203002" cy="1319524"/>
          </a:xfrm>
        </p:grpSpPr>
        <p:sp>
          <p:nvSpPr>
            <p:cNvPr id="11" name="직사각형 10"/>
            <p:cNvSpPr/>
            <p:nvPr/>
          </p:nvSpPr>
          <p:spPr>
            <a:xfrm>
              <a:off x="4752116" y="3507854"/>
              <a:ext cx="4140000" cy="276999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1200" b="1" dirty="0" err="1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Heston</a:t>
              </a:r>
              <a:r>
                <a:rPr lang="en-US" altLang="ko-KR" sz="12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 Model</a:t>
              </a:r>
              <a:endParaRPr lang="en-US" altLang="ko-KR" sz="1200" b="1" cap="none" spc="0" dirty="0">
                <a:ln w="12700">
                  <a:noFill/>
                  <a:prstDash val="solid"/>
                </a:ln>
                <a:solidFill>
                  <a:srgbClr val="003868"/>
                </a:solidFill>
                <a:latin typeface="+mn-ea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743548" y="3753150"/>
              <a:ext cx="4203002" cy="223138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ko-KR" altLang="en-US" sz="850" b="1" i="1" cap="none" spc="0" dirty="0" smtClean="0">
                  <a:ln w="12700">
                    <a:noFill/>
                    <a:prstDash val="solid"/>
                  </a:ln>
                  <a:latin typeface="+mn-ea"/>
                </a:rPr>
                <a:t>변동성이 </a:t>
              </a:r>
              <a:r>
                <a:rPr lang="en-US" altLang="ko-KR" sz="850" b="1" i="1" cap="none" spc="0" dirty="0" smtClean="0">
                  <a:ln w="12700">
                    <a:noFill/>
                    <a:prstDash val="solid"/>
                  </a:ln>
                  <a:latin typeface="+mn-ea"/>
                </a:rPr>
                <a:t>Cox-Ingersoll-Ross (CIR) </a:t>
              </a:r>
              <a:r>
                <a:rPr lang="ko-KR" altLang="en-US" sz="850" b="1" i="1" cap="none" spc="0" dirty="0" smtClean="0">
                  <a:ln w="12700">
                    <a:noFill/>
                    <a:prstDash val="solid"/>
                  </a:ln>
                  <a:latin typeface="+mn-ea"/>
                </a:rPr>
                <a:t>모형과 같게 표현됨</a:t>
              </a:r>
              <a:endParaRPr lang="en-US" altLang="ko-KR" sz="850" b="1" i="1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1" r="6887"/>
            <a:stretch/>
          </p:blipFill>
          <p:spPr bwMode="auto">
            <a:xfrm>
              <a:off x="5903880" y="3898532"/>
              <a:ext cx="1836472" cy="92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" name="직사각형 36"/>
          <p:cNvSpPr/>
          <p:nvPr/>
        </p:nvSpPr>
        <p:spPr>
          <a:xfrm>
            <a:off x="4697682" y="2530152"/>
            <a:ext cx="4140000" cy="36000"/>
          </a:xfrm>
          <a:prstGeom prst="rect">
            <a:avLst/>
          </a:prstGeom>
          <a:solidFill>
            <a:srgbClr val="00386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689114" y="3507854"/>
            <a:ext cx="4203002" cy="1105713"/>
            <a:chOff x="4689114" y="2283033"/>
            <a:chExt cx="4203002" cy="1105713"/>
          </a:xfrm>
        </p:grpSpPr>
        <p:sp>
          <p:nvSpPr>
            <p:cNvPr id="38" name="직사각형 37"/>
            <p:cNvSpPr/>
            <p:nvPr/>
          </p:nvSpPr>
          <p:spPr>
            <a:xfrm>
              <a:off x="4697682" y="2283033"/>
              <a:ext cx="4140000" cy="276999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12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Cox-Ingersoll-Ross Model</a:t>
              </a:r>
              <a:endParaRPr lang="en-US" altLang="ko-KR" sz="1200" b="1" cap="none" spc="0" dirty="0">
                <a:ln w="12700">
                  <a:noFill/>
                  <a:prstDash val="solid"/>
                </a:ln>
                <a:solidFill>
                  <a:srgbClr val="003868"/>
                </a:solidFill>
                <a:latin typeface="+mn-ea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689114" y="2576432"/>
              <a:ext cx="4203002" cy="223138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ko-KR" altLang="en-US" sz="850" b="1" i="1" dirty="0" smtClean="0">
                  <a:ln w="12700">
                    <a:noFill/>
                    <a:prstDash val="solid"/>
                  </a:ln>
                  <a:latin typeface="+mn-ea"/>
                </a:rPr>
                <a:t>균형 단기금리 </a:t>
              </a:r>
              <a:r>
                <a:rPr lang="en-US" altLang="ko-KR" sz="850" b="1" i="1" dirty="0" smtClean="0">
                  <a:ln w="12700">
                    <a:noFill/>
                    <a:prstDash val="solid"/>
                  </a:ln>
                  <a:latin typeface="+mn-ea"/>
                </a:rPr>
                <a:t>(Equilibrium Short Rates) </a:t>
              </a:r>
              <a:r>
                <a:rPr lang="ko-KR" altLang="en-US" sz="850" b="1" i="1" dirty="0" smtClean="0">
                  <a:ln w="12700">
                    <a:noFill/>
                    <a:prstDash val="solid"/>
                  </a:ln>
                  <a:latin typeface="+mn-ea"/>
                </a:rPr>
                <a:t>모형</a:t>
              </a:r>
              <a:endParaRPr lang="en-US" altLang="ko-KR" sz="850" b="1" i="1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0829" y="2712318"/>
              <a:ext cx="2433706" cy="35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6940" y="2927894"/>
              <a:ext cx="3241484" cy="460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981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9144000" cy="5076239"/>
            <a:chOff x="0" y="0"/>
            <a:chExt cx="9144000" cy="5076239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652136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66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117" t="-547714" r="-45041" b="-20137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435" y="51470"/>
              <a:ext cx="7837508" cy="523220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28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4. </a:t>
              </a:r>
              <a:r>
                <a:rPr lang="ko-KR" altLang="en-US" sz="28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연 구  모 형 </a:t>
              </a:r>
              <a:r>
                <a:rPr lang="en-US" altLang="ko-KR" sz="28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(cont’d)</a:t>
              </a:r>
              <a:endParaRPr lang="en-US" altLang="ko-KR" sz="2800" b="1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766530" y="4845407"/>
              <a:ext cx="360040" cy="230832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900" cap="none" spc="0" dirty="0" smtClean="0">
                  <a:ln w="12700">
                    <a:noFill/>
                    <a:prstDash val="solid"/>
                  </a:ln>
                  <a:latin typeface="+mn-ea"/>
                </a:rPr>
                <a:t>5</a:t>
              </a:r>
              <a:endParaRPr lang="en-US" altLang="ko-KR" sz="900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51714" y="981446"/>
              <a:ext cx="8640572" cy="36000"/>
            </a:xfrm>
            <a:prstGeom prst="rect">
              <a:avLst/>
            </a:prstGeom>
            <a:solidFill>
              <a:srgbClr val="00386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1544" y="740455"/>
              <a:ext cx="8640912" cy="276999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12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XVA – Stochastic Model </a:t>
              </a:r>
              <a:endParaRPr lang="en-US" altLang="ko-KR" sz="1200" b="1" cap="none" spc="0" dirty="0">
                <a:ln w="12700">
                  <a:noFill/>
                  <a:prstDash val="solid"/>
                </a:ln>
                <a:solidFill>
                  <a:srgbClr val="003868"/>
                </a:solidFill>
                <a:latin typeface="+mn-ea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251520" y="1091942"/>
              <a:ext cx="8640937" cy="3712056"/>
              <a:chOff x="251520" y="1091942"/>
              <a:chExt cx="8640937" cy="3712056"/>
            </a:xfrm>
          </p:grpSpPr>
          <p:pic>
            <p:nvPicPr>
              <p:cNvPr id="4100" name="Picture 4"/>
              <p:cNvPicPr>
                <a:picLocks noChangeAspect="1" noChangeArrowheads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95"/>
              <a:stretch/>
            </p:blipFill>
            <p:spPr bwMode="auto">
              <a:xfrm>
                <a:off x="251520" y="1091942"/>
                <a:ext cx="7200776" cy="3712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7125866" y="1740014"/>
                <a:ext cx="1766591" cy="223138"/>
              </a:xfrm>
              <a:prstGeom prst="rect">
                <a:avLst/>
              </a:prstGeom>
              <a:noFill/>
              <a:effectLst>
                <a:outerShdw dist="50800" dir="5400000" sx="1000" sy="1000" algn="ctr" rotWithShape="0">
                  <a:schemeClr val="bg1"/>
                </a:outerShdw>
              </a:effectLst>
            </p:spPr>
            <p:txBody>
              <a:bodyPr wrap="square" lIns="91440" tIns="45720" rIns="91440" bIns="45720" anchor="ctr">
                <a:spAutoFit/>
              </a:bodyPr>
              <a:lstStyle/>
              <a:p>
                <a:pPr algn="r"/>
                <a:r>
                  <a:rPr lang="en-US" altLang="ko-KR" sz="800" b="1" i="1" cap="none" spc="0" dirty="0" smtClean="0">
                    <a:ln w="12700">
                      <a:noFill/>
                      <a:prstDash val="solid"/>
                    </a:ln>
                    <a:latin typeface="+mn-ea"/>
                  </a:rPr>
                  <a:t>Credit Valuation Adjustment</a:t>
                </a:r>
                <a:endParaRPr lang="en-US" altLang="ko-KR" sz="800" b="1" i="1" cap="none" spc="0" dirty="0">
                  <a:ln w="12700">
                    <a:noFill/>
                    <a:prstDash val="solid"/>
                  </a:ln>
                  <a:latin typeface="+mn-ea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7125866" y="2388086"/>
                <a:ext cx="1766591" cy="223138"/>
              </a:xfrm>
              <a:prstGeom prst="rect">
                <a:avLst/>
              </a:prstGeom>
              <a:noFill/>
              <a:effectLst>
                <a:outerShdw dist="50800" dir="5400000" sx="1000" sy="1000" algn="ctr" rotWithShape="0">
                  <a:schemeClr val="bg1"/>
                </a:outerShdw>
              </a:effectLst>
            </p:spPr>
            <p:txBody>
              <a:bodyPr wrap="square" lIns="91440" tIns="45720" rIns="91440" bIns="45720" anchor="ctr">
                <a:spAutoFit/>
              </a:bodyPr>
              <a:lstStyle/>
              <a:p>
                <a:pPr algn="r"/>
                <a:r>
                  <a:rPr lang="en-US" altLang="ko-KR" sz="800" b="1" i="1" cap="none" spc="0" dirty="0" smtClean="0">
                    <a:ln w="12700">
                      <a:noFill/>
                      <a:prstDash val="solid"/>
                    </a:ln>
                    <a:latin typeface="+mn-ea"/>
                  </a:rPr>
                  <a:t>Debt Valuation Adjustment</a:t>
                </a:r>
                <a:endParaRPr lang="en-US" altLang="ko-KR" sz="800" b="1" i="1" cap="none" spc="0" dirty="0">
                  <a:ln w="12700">
                    <a:noFill/>
                    <a:prstDash val="solid"/>
                  </a:ln>
                  <a:latin typeface="+mn-ea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6876257" y="3013298"/>
                <a:ext cx="2016200" cy="223138"/>
              </a:xfrm>
              <a:prstGeom prst="rect">
                <a:avLst/>
              </a:prstGeom>
              <a:noFill/>
              <a:effectLst>
                <a:outerShdw dist="50800" dir="5400000" sx="1000" sy="1000" algn="ctr" rotWithShape="0">
                  <a:schemeClr val="bg1"/>
                </a:outerShdw>
              </a:effectLst>
            </p:spPr>
            <p:txBody>
              <a:bodyPr wrap="square" lIns="91440" tIns="45720" rIns="91440" bIns="45720" anchor="ctr">
                <a:spAutoFit/>
              </a:bodyPr>
              <a:lstStyle/>
              <a:p>
                <a:pPr algn="r"/>
                <a:r>
                  <a:rPr lang="en-US" altLang="ko-KR" sz="800" b="1" i="1" cap="none" spc="0" dirty="0" smtClean="0">
                    <a:ln w="12700">
                      <a:noFill/>
                      <a:prstDash val="solid"/>
                    </a:ln>
                    <a:latin typeface="+mn-ea"/>
                  </a:rPr>
                  <a:t>Funding Valuation Adjustment</a:t>
                </a:r>
                <a:endParaRPr lang="en-US" altLang="ko-KR" sz="800" b="1" i="1" cap="none" spc="0" dirty="0">
                  <a:ln w="12700">
                    <a:noFill/>
                    <a:prstDash val="solid"/>
                  </a:ln>
                  <a:latin typeface="+mn-ea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588224" y="3646636"/>
                <a:ext cx="2304233" cy="223138"/>
              </a:xfrm>
              <a:prstGeom prst="rect">
                <a:avLst/>
              </a:prstGeom>
              <a:noFill/>
              <a:effectLst>
                <a:outerShdw dist="50800" dir="5400000" sx="1000" sy="1000" algn="ctr" rotWithShape="0">
                  <a:schemeClr val="bg1"/>
                </a:outerShdw>
              </a:effectLst>
            </p:spPr>
            <p:txBody>
              <a:bodyPr wrap="square" lIns="91440" tIns="45720" rIns="91440" bIns="45720" anchor="ctr">
                <a:spAutoFit/>
              </a:bodyPr>
              <a:lstStyle/>
              <a:p>
                <a:pPr algn="r"/>
                <a:r>
                  <a:rPr lang="en-US" altLang="ko-KR" sz="800" b="1" i="1" cap="none" spc="0" dirty="0" smtClean="0">
                    <a:ln w="12700">
                      <a:noFill/>
                      <a:prstDash val="solid"/>
                    </a:ln>
                    <a:latin typeface="+mn-ea"/>
                  </a:rPr>
                  <a:t>Collateral Valuation Adjustment</a:t>
                </a:r>
                <a:endParaRPr lang="en-US" altLang="ko-KR" sz="800" b="1" i="1" cap="none" spc="0" dirty="0">
                  <a:ln w="12700">
                    <a:noFill/>
                    <a:prstDash val="solid"/>
                  </a:ln>
                  <a:latin typeface="+mn-ea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6588224" y="4267914"/>
                <a:ext cx="2304233" cy="223138"/>
              </a:xfrm>
              <a:prstGeom prst="rect">
                <a:avLst/>
              </a:prstGeom>
              <a:noFill/>
              <a:effectLst>
                <a:outerShdw dist="50800" dir="5400000" sx="1000" sy="1000" algn="ctr" rotWithShape="0">
                  <a:schemeClr val="bg1"/>
                </a:outerShdw>
              </a:effectLst>
            </p:spPr>
            <p:txBody>
              <a:bodyPr wrap="square" lIns="91440" tIns="45720" rIns="91440" bIns="45720" anchor="ctr">
                <a:spAutoFit/>
              </a:bodyPr>
              <a:lstStyle/>
              <a:p>
                <a:pPr algn="r"/>
                <a:r>
                  <a:rPr lang="en-US" altLang="ko-KR" sz="800" b="1" i="1" cap="none" spc="0" dirty="0" smtClean="0">
                    <a:ln w="12700">
                      <a:noFill/>
                      <a:prstDash val="solid"/>
                    </a:ln>
                    <a:latin typeface="+mn-ea"/>
                  </a:rPr>
                  <a:t>Capital Valuation Adjustment</a:t>
                </a:r>
                <a:endParaRPr lang="en-US" altLang="ko-KR" sz="800" b="1" i="1" cap="none" spc="0" dirty="0">
                  <a:ln w="12700">
                    <a:noFill/>
                    <a:prstDash val="solid"/>
                  </a:ln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445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9144000" cy="5076239"/>
            <a:chOff x="0" y="0"/>
            <a:chExt cx="9144000" cy="5076239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652136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66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117" t="-547714" r="-45041" b="-20137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435" y="51470"/>
              <a:ext cx="7837508" cy="523220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28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5. </a:t>
              </a:r>
              <a:r>
                <a:rPr lang="ko-KR" altLang="en-US" sz="28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연 구  결 과</a:t>
              </a:r>
              <a:endParaRPr lang="en-US" altLang="ko-KR" sz="2800" b="1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766530" y="4845407"/>
              <a:ext cx="360040" cy="230832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900" dirty="0" smtClean="0">
                  <a:ln w="12700">
                    <a:noFill/>
                    <a:prstDash val="solid"/>
                  </a:ln>
                  <a:latin typeface="+mn-ea"/>
                </a:rPr>
                <a:t>6</a:t>
              </a:r>
              <a:endParaRPr lang="en-US" altLang="ko-KR" sz="900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2744" y="1131590"/>
              <a:ext cx="6377488" cy="246221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1000" b="1" i="1" dirty="0" smtClean="0">
                  <a:ln w="12700">
                    <a:noFill/>
                    <a:prstDash val="solid"/>
                  </a:ln>
                  <a:latin typeface="+mn-ea"/>
                </a:rPr>
                <a:t>Capital Requirement</a:t>
              </a:r>
              <a:r>
                <a:rPr lang="ko-KR" altLang="en-US" sz="1000" b="1" i="1" dirty="0" smtClean="0">
                  <a:ln w="12700">
                    <a:noFill/>
                    <a:prstDash val="solid"/>
                  </a:ln>
                  <a:latin typeface="+mn-ea"/>
                </a:rPr>
                <a:t>가 없다고 가정  </a:t>
              </a:r>
              <a:r>
                <a:rPr lang="en-US" altLang="ko-KR" sz="1000" b="1" i="1" dirty="0" smtClean="0">
                  <a:ln w="12700">
                    <a:noFill/>
                    <a:prstDash val="solid"/>
                  </a:ln>
                  <a:latin typeface="+mn-ea"/>
                  <a:sym typeface="Wingdings" panose="05000000000000000000" pitchFamily="2" charset="2"/>
                </a:rPr>
                <a:t> KVA = 0</a:t>
              </a:r>
              <a:endParaRPr lang="en-US" altLang="ko-KR" sz="1000" b="1" i="1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95536" y="3424990"/>
              <a:ext cx="6377488" cy="246221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1000" b="1" i="1" dirty="0" smtClean="0">
                  <a:ln w="12700">
                    <a:noFill/>
                    <a:prstDash val="solid"/>
                  </a:ln>
                  <a:latin typeface="+mn-ea"/>
                </a:rPr>
                <a:t>KOSPI 200 </a:t>
              </a:r>
              <a:r>
                <a:rPr lang="ko-KR" altLang="en-US" sz="1000" b="1" i="1" dirty="0" err="1" smtClean="0">
                  <a:ln w="12700">
                    <a:noFill/>
                    <a:prstDash val="solid"/>
                  </a:ln>
                  <a:latin typeface="+mn-ea"/>
                </a:rPr>
                <a:t>콜옵션의</a:t>
              </a:r>
              <a:r>
                <a:rPr lang="ko-KR" altLang="en-US" sz="1000" b="1" i="1" dirty="0" smtClean="0">
                  <a:ln w="12700">
                    <a:noFill/>
                    <a:prstDash val="solid"/>
                  </a:ln>
                  <a:latin typeface="+mn-ea"/>
                </a:rPr>
                <a:t> 현금정산으로 구매자의 </a:t>
              </a:r>
              <a:r>
                <a:rPr lang="en-US" altLang="ko-KR" sz="1000" b="1" i="1" dirty="0" smtClean="0">
                  <a:ln w="12700">
                    <a:noFill/>
                    <a:prstDash val="solid"/>
                  </a:ln>
                  <a:latin typeface="+mn-ea"/>
                </a:rPr>
                <a:t>payoff</a:t>
              </a:r>
              <a:r>
                <a:rPr lang="ko-KR" altLang="en-US" sz="1000" b="1" i="1" dirty="0" smtClean="0">
                  <a:ln w="12700">
                    <a:noFill/>
                    <a:prstDash val="solid"/>
                  </a:ln>
                  <a:latin typeface="+mn-ea"/>
                </a:rPr>
                <a:t>가 음수가 되지 않는다 </a:t>
              </a:r>
              <a:r>
                <a:rPr lang="en-US" altLang="ko-KR" sz="1000" b="1" i="1" dirty="0" smtClean="0">
                  <a:ln w="12700">
                    <a:noFill/>
                    <a:prstDash val="solid"/>
                  </a:ln>
                  <a:latin typeface="+mn-ea"/>
                  <a:sym typeface="Wingdings" panose="05000000000000000000" pitchFamily="2" charset="2"/>
                </a:rPr>
                <a:t> DVA = 0</a:t>
              </a:r>
              <a:endParaRPr lang="en-US" altLang="ko-KR" sz="1000" b="1" i="1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1" t="8027" r="2536"/>
            <a:stretch/>
          </p:blipFill>
          <p:spPr bwMode="auto">
            <a:xfrm>
              <a:off x="1794726" y="1491630"/>
              <a:ext cx="5184576" cy="1740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219568" y="981446"/>
              <a:ext cx="8640572" cy="36000"/>
            </a:xfrm>
            <a:prstGeom prst="rect">
              <a:avLst/>
            </a:prstGeom>
            <a:solidFill>
              <a:srgbClr val="00386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51544" y="740455"/>
              <a:ext cx="8640912" cy="276999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1200" b="1" dirty="0" err="1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Heston</a:t>
              </a:r>
              <a:r>
                <a:rPr lang="en-US" altLang="ko-KR" sz="1200" b="1" dirty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 </a:t>
              </a:r>
              <a:r>
                <a:rPr lang="ko-KR" altLang="en-US" sz="1200" b="1" dirty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모형을 </a:t>
              </a:r>
              <a:r>
                <a:rPr lang="ko-KR" altLang="en-US" sz="12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이용한 한국</a:t>
              </a:r>
              <a:r>
                <a:rPr lang="ko-KR" altLang="en-US" sz="1200" b="1" dirty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형</a:t>
              </a:r>
              <a:r>
                <a:rPr lang="ko-KR" altLang="en-US" sz="12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 </a:t>
              </a:r>
              <a:r>
                <a:rPr lang="en-US" altLang="ko-KR" sz="1200" b="1" dirty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XVA </a:t>
              </a:r>
              <a:r>
                <a:rPr lang="ko-KR" altLang="en-US" sz="12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개발 </a:t>
              </a:r>
              <a:r>
                <a:rPr lang="en-US" altLang="ko-KR" sz="1200" b="1" dirty="0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– KOSPI 200 </a:t>
              </a:r>
              <a:r>
                <a:rPr lang="ko-KR" altLang="en-US" sz="1200" b="1" dirty="0" err="1" smtClean="0">
                  <a:ln w="12700">
                    <a:noFill/>
                    <a:prstDash val="solid"/>
                  </a:ln>
                  <a:solidFill>
                    <a:srgbClr val="003868"/>
                  </a:solidFill>
                  <a:latin typeface="+mn-ea"/>
                </a:rPr>
                <a:t>콜옵션</a:t>
              </a:r>
              <a:endParaRPr lang="ko-KR" altLang="en-US" sz="1200" b="1" dirty="0">
                <a:ln w="12700">
                  <a:noFill/>
                  <a:prstDash val="solid"/>
                </a:ln>
                <a:solidFill>
                  <a:srgbClr val="003868"/>
                </a:solidFill>
                <a:latin typeface="+mn-ea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95536" y="3694017"/>
              <a:ext cx="6377488" cy="246221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1000" b="1" i="1" dirty="0" smtClean="0">
                  <a:ln w="12700">
                    <a:noFill/>
                    <a:prstDash val="solid"/>
                  </a:ln>
                  <a:latin typeface="+mn-ea"/>
                </a:rPr>
                <a:t>FVA = FCA + DVA</a:t>
              </a:r>
              <a:r>
                <a:rPr lang="ko-KR" altLang="en-US" sz="1000" b="1" i="1" dirty="0" smtClean="0">
                  <a:ln w="12700">
                    <a:noFill/>
                    <a:prstDash val="solid"/>
                  </a:ln>
                  <a:latin typeface="+mn-ea"/>
                </a:rPr>
                <a:t>인데</a:t>
              </a:r>
              <a:r>
                <a:rPr lang="en-US" altLang="ko-KR" sz="1000" b="1" i="1" dirty="0" smtClean="0">
                  <a:ln w="12700">
                    <a:noFill/>
                    <a:prstDash val="solid"/>
                  </a:ln>
                  <a:latin typeface="+mn-ea"/>
                </a:rPr>
                <a:t>, DVA = 0 </a:t>
              </a:r>
              <a:r>
                <a:rPr lang="ko-KR" altLang="en-US" sz="1000" b="1" i="1" dirty="0" smtClean="0">
                  <a:ln w="12700">
                    <a:noFill/>
                    <a:prstDash val="solid"/>
                  </a:ln>
                  <a:latin typeface="+mn-ea"/>
                </a:rPr>
                <a:t>이므로 </a:t>
              </a:r>
              <a:r>
                <a:rPr lang="en-US" altLang="ko-KR" sz="1000" b="1" i="1" dirty="0" smtClean="0">
                  <a:ln w="12700">
                    <a:noFill/>
                    <a:prstDash val="solid"/>
                  </a:ln>
                  <a:latin typeface="+mn-ea"/>
                </a:rPr>
                <a:t>FVA</a:t>
              </a:r>
              <a:r>
                <a:rPr lang="ko-KR" altLang="en-US" sz="1000" b="1" i="1" dirty="0" smtClean="0">
                  <a:ln w="12700">
                    <a:noFill/>
                    <a:prstDash val="solid"/>
                  </a:ln>
                  <a:latin typeface="+mn-ea"/>
                </a:rPr>
                <a:t>는 다음과 같이 표현</a:t>
              </a:r>
              <a:endParaRPr lang="en-US" altLang="ko-KR" sz="1000" b="1" i="1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674" y="4083918"/>
              <a:ext cx="4876680" cy="582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931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0"/>
            <a:ext cx="9144000" cy="5076239"/>
            <a:chOff x="0" y="0"/>
            <a:chExt cx="9144000" cy="5076239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9144000" cy="652136"/>
            </a:xfrm>
            <a:prstGeom prst="rect">
              <a:avLst/>
            </a:pr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Blur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66000"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117" t="-547714" r="-45041" b="-20137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5435" y="51470"/>
              <a:ext cx="7837508" cy="523220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28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5. </a:t>
              </a:r>
              <a:r>
                <a:rPr lang="ko-KR" altLang="en-US" sz="28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연 구  결 과 </a:t>
              </a:r>
              <a:r>
                <a:rPr lang="en-US" altLang="ko-KR" sz="2800" b="1" dirty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(cont’d</a:t>
              </a:r>
              <a:r>
                <a:rPr lang="en-US" altLang="ko-KR" sz="28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)</a:t>
              </a:r>
              <a:r>
                <a:rPr lang="ko-KR" altLang="en-US" sz="2800" b="1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endParaRPr lang="en-US" altLang="ko-KR" sz="2800" b="1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766530" y="4845407"/>
              <a:ext cx="360040" cy="230832"/>
            </a:xfrm>
            <a:prstGeom prst="rect">
              <a:avLst/>
            </a:prstGeom>
            <a:noFill/>
            <a:effectLst>
              <a:outerShdw dist="50800" dir="5400000" sx="1000" sy="1000" algn="ctr" rotWithShape="0">
                <a:schemeClr val="bg1"/>
              </a:outerShdw>
            </a:effectLst>
          </p:spPr>
          <p:txBody>
            <a:bodyPr wrap="square" lIns="91440" tIns="45720" rIns="91440" bIns="45720" anchor="ctr">
              <a:spAutoFit/>
            </a:bodyPr>
            <a:lstStyle/>
            <a:p>
              <a:r>
                <a:rPr lang="en-US" altLang="ko-KR" sz="900" cap="none" spc="0" dirty="0" smtClean="0">
                  <a:ln w="12700">
                    <a:noFill/>
                    <a:prstDash val="solid"/>
                  </a:ln>
                  <a:latin typeface="+mn-ea"/>
                </a:rPr>
                <a:t>7</a:t>
              </a:r>
              <a:endParaRPr lang="en-US" altLang="ko-KR" sz="900" cap="none" spc="0" dirty="0">
                <a:ln w="12700">
                  <a:noFill/>
                  <a:prstDash val="solid"/>
                </a:ln>
                <a:latin typeface="+mn-ea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18576" y="729247"/>
              <a:ext cx="8906848" cy="4146759"/>
              <a:chOff x="118576" y="787511"/>
              <a:chExt cx="8906848" cy="4146759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118576" y="787511"/>
                <a:ext cx="2952304" cy="283119"/>
                <a:chOff x="3095848" y="848471"/>
                <a:chExt cx="2952304" cy="283119"/>
              </a:xfrm>
            </p:grpSpPr>
            <p:sp>
              <p:nvSpPr>
                <p:cNvPr id="26" name="직사각형 25"/>
                <p:cNvSpPr/>
                <p:nvPr/>
              </p:nvSpPr>
              <p:spPr>
                <a:xfrm>
                  <a:off x="3132000" y="1095590"/>
                  <a:ext cx="2880000" cy="36000"/>
                </a:xfrm>
                <a:prstGeom prst="rect">
                  <a:avLst/>
                </a:prstGeom>
                <a:solidFill>
                  <a:srgbClr val="003868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3095848" y="848471"/>
                  <a:ext cx="2952304" cy="276999"/>
                </a:xfrm>
                <a:prstGeom prst="rect">
                  <a:avLst/>
                </a:prstGeom>
                <a:noFill/>
                <a:effectLst>
                  <a:outerShdw dist="50800" dir="5400000" sx="1000" sy="1000" algn="ctr" rotWithShape="0">
                    <a:schemeClr val="bg1"/>
                  </a:outerShdw>
                </a:effectLst>
              </p:spPr>
              <p:txBody>
                <a:bodyPr wrap="square" lIns="91440" tIns="45720" rIns="91440" bIns="45720" anchor="ctr">
                  <a:spAutoFit/>
                </a:bodyPr>
                <a:lstStyle/>
                <a:p>
                  <a:r>
                    <a:rPr lang="ko-KR" altLang="en-US" sz="1200" b="1" dirty="0" smtClean="0">
                      <a:ln w="12700">
                        <a:noFill/>
                        <a:prstDash val="solid"/>
                      </a:ln>
                      <a:solidFill>
                        <a:srgbClr val="003868"/>
                      </a:solidFill>
                      <a:latin typeface="+mn-ea"/>
                    </a:rPr>
                    <a:t>단기금리 및 예상 </a:t>
                  </a:r>
                  <a:r>
                    <a:rPr lang="en-US" altLang="ko-KR" sz="1200" b="1" dirty="0" smtClean="0">
                      <a:ln w="12700">
                        <a:noFill/>
                        <a:prstDash val="solid"/>
                      </a:ln>
                      <a:solidFill>
                        <a:srgbClr val="003868"/>
                      </a:solidFill>
                      <a:latin typeface="+mn-ea"/>
                    </a:rPr>
                    <a:t>Spot Rate</a:t>
                  </a:r>
                  <a:r>
                    <a:rPr lang="ko-KR" altLang="en-US" sz="1200" b="1" dirty="0" smtClean="0">
                      <a:ln w="12700">
                        <a:noFill/>
                        <a:prstDash val="solid"/>
                      </a:ln>
                      <a:solidFill>
                        <a:srgbClr val="003868"/>
                      </a:solidFill>
                      <a:latin typeface="+mn-ea"/>
                    </a:rPr>
                    <a:t> 시뮬레이션 </a:t>
                  </a:r>
                  <a:endParaRPr lang="en-US" altLang="ko-KR" sz="1200" b="1" cap="none" spc="0" dirty="0">
                    <a:ln w="12700">
                      <a:noFill/>
                      <a:prstDash val="solid"/>
                    </a:ln>
                    <a:solidFill>
                      <a:srgbClr val="003868"/>
                    </a:solidFill>
                    <a:latin typeface="+mn-ea"/>
                  </a:endParaRPr>
                </a:p>
              </p:txBody>
            </p:sp>
          </p:grpSp>
          <p:pic>
            <p:nvPicPr>
              <p:cNvPr id="28" name="Picture 3"/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756" y="1142638"/>
                <a:ext cx="2527944" cy="1895816"/>
              </a:xfrm>
              <a:prstGeom prst="rect">
                <a:avLst/>
              </a:prstGeom>
            </p:spPr>
          </p:pic>
          <p:pic>
            <p:nvPicPr>
              <p:cNvPr id="35" name="Picture 4"/>
              <p:cNvPicPr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756" y="3038454"/>
                <a:ext cx="2527944" cy="1895816"/>
              </a:xfrm>
              <a:prstGeom prst="rect">
                <a:avLst/>
              </a:prstGeom>
            </p:spPr>
          </p:pic>
          <p:grpSp>
            <p:nvGrpSpPr>
              <p:cNvPr id="36" name="그룹 35"/>
              <p:cNvGrpSpPr/>
              <p:nvPr/>
            </p:nvGrpSpPr>
            <p:grpSpPr>
              <a:xfrm>
                <a:off x="3095848" y="787511"/>
                <a:ext cx="2952304" cy="283119"/>
                <a:chOff x="3095848" y="848471"/>
                <a:chExt cx="2952304" cy="283119"/>
              </a:xfrm>
            </p:grpSpPr>
            <p:sp>
              <p:nvSpPr>
                <p:cNvPr id="42" name="직사각형 41"/>
                <p:cNvSpPr/>
                <p:nvPr/>
              </p:nvSpPr>
              <p:spPr>
                <a:xfrm>
                  <a:off x="3132000" y="1095590"/>
                  <a:ext cx="2880000" cy="36000"/>
                </a:xfrm>
                <a:prstGeom prst="rect">
                  <a:avLst/>
                </a:prstGeom>
                <a:solidFill>
                  <a:srgbClr val="003868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3095848" y="848471"/>
                  <a:ext cx="2952304" cy="276999"/>
                </a:xfrm>
                <a:prstGeom prst="rect">
                  <a:avLst/>
                </a:prstGeom>
                <a:noFill/>
                <a:effectLst>
                  <a:outerShdw dist="50800" dir="5400000" sx="1000" sy="1000" algn="ctr" rotWithShape="0">
                    <a:schemeClr val="bg1"/>
                  </a:outerShdw>
                </a:effectLst>
              </p:spPr>
              <p:txBody>
                <a:bodyPr wrap="square" lIns="91440" tIns="45720" rIns="91440" bIns="45720" anchor="ctr">
                  <a:spAutoFit/>
                </a:bodyPr>
                <a:lstStyle/>
                <a:p>
                  <a:r>
                    <a:rPr lang="en-US" altLang="ko-KR" sz="1200" b="1" cap="none" spc="0" dirty="0" smtClean="0">
                      <a:ln w="12700">
                        <a:noFill/>
                        <a:prstDash val="solid"/>
                      </a:ln>
                      <a:solidFill>
                        <a:srgbClr val="003868"/>
                      </a:solidFill>
                      <a:latin typeface="+mn-ea"/>
                    </a:rPr>
                    <a:t>KOSPI 200 </a:t>
                  </a:r>
                  <a:r>
                    <a:rPr lang="ko-KR" altLang="en-US" sz="1200" b="1" cap="none" spc="0" dirty="0" smtClean="0">
                      <a:ln w="12700">
                        <a:noFill/>
                        <a:prstDash val="solid"/>
                      </a:ln>
                      <a:solidFill>
                        <a:srgbClr val="003868"/>
                      </a:solidFill>
                      <a:latin typeface="+mn-ea"/>
                    </a:rPr>
                    <a:t>최적화 </a:t>
                  </a:r>
                  <a:r>
                    <a:rPr lang="en-US" altLang="ko-KR" sz="1200" b="1" cap="none" spc="0" dirty="0" smtClean="0">
                      <a:ln w="12700">
                        <a:noFill/>
                        <a:prstDash val="solid"/>
                      </a:ln>
                      <a:solidFill>
                        <a:srgbClr val="003868"/>
                      </a:solidFill>
                      <a:latin typeface="+mn-ea"/>
                    </a:rPr>
                    <a:t>– SABR Model </a:t>
                  </a:r>
                  <a:endParaRPr lang="en-US" altLang="ko-KR" sz="1200" b="1" cap="none" spc="0" dirty="0">
                    <a:ln w="12700">
                      <a:noFill/>
                      <a:prstDash val="solid"/>
                    </a:ln>
                    <a:solidFill>
                      <a:srgbClr val="003868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46" name="그룹 45"/>
              <p:cNvGrpSpPr/>
              <p:nvPr/>
            </p:nvGrpSpPr>
            <p:grpSpPr>
              <a:xfrm>
                <a:off x="6073120" y="787511"/>
                <a:ext cx="2952304" cy="283119"/>
                <a:chOff x="3095848" y="848471"/>
                <a:chExt cx="2952304" cy="283119"/>
              </a:xfrm>
            </p:grpSpPr>
            <p:sp>
              <p:nvSpPr>
                <p:cNvPr id="47" name="직사각형 46"/>
                <p:cNvSpPr/>
                <p:nvPr/>
              </p:nvSpPr>
              <p:spPr>
                <a:xfrm>
                  <a:off x="3132000" y="1095590"/>
                  <a:ext cx="2880000" cy="36000"/>
                </a:xfrm>
                <a:prstGeom prst="rect">
                  <a:avLst/>
                </a:prstGeom>
                <a:solidFill>
                  <a:srgbClr val="003868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3095848" y="848471"/>
                  <a:ext cx="2952304" cy="276999"/>
                </a:xfrm>
                <a:prstGeom prst="rect">
                  <a:avLst/>
                </a:prstGeom>
                <a:noFill/>
                <a:effectLst>
                  <a:outerShdw dist="50800" dir="5400000" sx="1000" sy="1000" algn="ctr" rotWithShape="0">
                    <a:schemeClr val="bg1"/>
                  </a:outerShdw>
                </a:effectLst>
              </p:spPr>
              <p:txBody>
                <a:bodyPr wrap="square" lIns="91440" tIns="45720" rIns="91440" bIns="45720" anchor="ctr">
                  <a:spAutoFit/>
                </a:bodyPr>
                <a:lstStyle/>
                <a:p>
                  <a:r>
                    <a:rPr lang="en-US" altLang="ko-KR" sz="1200" b="1" dirty="0">
                      <a:ln w="12700">
                        <a:noFill/>
                        <a:prstDash val="solid"/>
                      </a:ln>
                      <a:solidFill>
                        <a:srgbClr val="003868"/>
                      </a:solidFill>
                      <a:latin typeface="+mn-ea"/>
                    </a:rPr>
                    <a:t>KOSPI </a:t>
                  </a:r>
                  <a:r>
                    <a:rPr lang="en-US" altLang="ko-KR" sz="1200" b="1" dirty="0" smtClean="0">
                      <a:ln w="12700">
                        <a:noFill/>
                        <a:prstDash val="solid"/>
                      </a:ln>
                      <a:solidFill>
                        <a:srgbClr val="003868"/>
                      </a:solidFill>
                      <a:latin typeface="+mn-ea"/>
                    </a:rPr>
                    <a:t>200 </a:t>
                  </a:r>
                  <a:r>
                    <a:rPr lang="ko-KR" altLang="en-US" sz="1200" b="1" dirty="0">
                      <a:ln w="12700">
                        <a:noFill/>
                        <a:prstDash val="solid"/>
                      </a:ln>
                      <a:solidFill>
                        <a:srgbClr val="003868"/>
                      </a:solidFill>
                      <a:latin typeface="+mn-ea"/>
                    </a:rPr>
                    <a:t>최적화 </a:t>
                  </a:r>
                  <a:r>
                    <a:rPr lang="en-US" altLang="ko-KR" sz="1200" b="1" dirty="0">
                      <a:ln w="12700">
                        <a:noFill/>
                        <a:prstDash val="solid"/>
                      </a:ln>
                      <a:solidFill>
                        <a:srgbClr val="003868"/>
                      </a:solidFill>
                      <a:latin typeface="+mn-ea"/>
                    </a:rPr>
                    <a:t>– </a:t>
                  </a:r>
                  <a:r>
                    <a:rPr lang="en-US" altLang="ko-KR" sz="1200" b="1" dirty="0" err="1" smtClean="0">
                      <a:ln w="12700">
                        <a:noFill/>
                        <a:prstDash val="solid"/>
                      </a:ln>
                      <a:solidFill>
                        <a:srgbClr val="003868"/>
                      </a:solidFill>
                      <a:latin typeface="+mn-ea"/>
                    </a:rPr>
                    <a:t>Heston</a:t>
                  </a:r>
                  <a:r>
                    <a:rPr lang="en-US" altLang="ko-KR" sz="1200" b="1" dirty="0" smtClean="0">
                      <a:ln w="12700">
                        <a:noFill/>
                        <a:prstDash val="solid"/>
                      </a:ln>
                      <a:solidFill>
                        <a:srgbClr val="003868"/>
                      </a:solidFill>
                      <a:latin typeface="+mn-ea"/>
                    </a:rPr>
                    <a:t> </a:t>
                  </a:r>
                  <a:r>
                    <a:rPr lang="en-US" altLang="ko-KR" sz="1200" b="1" dirty="0">
                      <a:ln w="12700">
                        <a:noFill/>
                        <a:prstDash val="solid"/>
                      </a:ln>
                      <a:solidFill>
                        <a:srgbClr val="003868"/>
                      </a:solidFill>
                      <a:latin typeface="+mn-ea"/>
                    </a:rPr>
                    <a:t>Model </a:t>
                  </a:r>
                </a:p>
              </p:txBody>
            </p:sp>
          </p:grpSp>
          <p:pic>
            <p:nvPicPr>
              <p:cNvPr id="51" name="Picture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7106" y="1142638"/>
                <a:ext cx="2529789" cy="1897200"/>
              </a:xfrm>
              <a:prstGeom prst="rect">
                <a:avLst/>
              </a:prstGeom>
            </p:spPr>
          </p:pic>
          <p:pic>
            <p:nvPicPr>
              <p:cNvPr id="52" name="Picture 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7106" y="3037070"/>
                <a:ext cx="2529789" cy="1897200"/>
              </a:xfrm>
              <a:prstGeom prst="rect">
                <a:avLst/>
              </a:prstGeom>
            </p:spPr>
          </p:pic>
          <p:pic>
            <p:nvPicPr>
              <p:cNvPr id="53" name="Picture 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4472" y="1142638"/>
                <a:ext cx="2529600" cy="1897200"/>
              </a:xfrm>
              <a:prstGeom prst="rect">
                <a:avLst/>
              </a:prstGeom>
            </p:spPr>
          </p:pic>
          <p:pic>
            <p:nvPicPr>
              <p:cNvPr id="54" name="Picture 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4472" y="3037070"/>
                <a:ext cx="2529600" cy="1897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197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992</Words>
  <Application>Microsoft Office PowerPoint</Application>
  <PresentationFormat>On-screen Show (16:9)</PresentationFormat>
  <Paragraphs>153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Calibri</vt:lpstr>
      <vt:lpstr>Wingdings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Wonho</dc:creator>
  <cp:lastModifiedBy>Donggeun Kim</cp:lastModifiedBy>
  <cp:revision>96</cp:revision>
  <dcterms:created xsi:type="dcterms:W3CDTF">2016-04-23T22:41:02Z</dcterms:created>
  <dcterms:modified xsi:type="dcterms:W3CDTF">2016-04-27T09:05:32Z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198274243</vt:i4>
  </property>
  <property fmtid="{D5CDD505-2E9C-101B-9397-08002B2CF9AE}" pid="3" name="_NewReviewCycle">
    <vt:lpwstr/>
  </property>
  <property fmtid="{D5CDD505-2E9C-101B-9397-08002B2CF9AE}" pid="4" name="_EmailSubject">
    <vt:lpwstr>급하게 연락드립니다</vt:lpwstr>
  </property>
  <property fmtid="{D5CDD505-2E9C-101B-9397-08002B2CF9AE}" pid="5" name="_AuthorEmail">
    <vt:lpwstr>wonho.choi@credit-suisse.com</vt:lpwstr>
  </property>
  <property fmtid="{D5CDD505-2E9C-101B-9397-08002B2CF9AE}" pid="6" name="_AuthorEmailDisplayName">
    <vt:lpwstr>Choi, Wonho (BIAB)</vt:lpwstr>
  </property>
</Properties>
</file>